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5"/>
  </p:notesMasterIdLst>
  <p:sldIdLst>
    <p:sldId id="315" r:id="rId2"/>
    <p:sldId id="262" r:id="rId3"/>
    <p:sldId id="301" r:id="rId4"/>
    <p:sldId id="427" r:id="rId5"/>
    <p:sldId id="311" r:id="rId6"/>
    <p:sldId id="363" r:id="rId7"/>
    <p:sldId id="479" r:id="rId8"/>
    <p:sldId id="364" r:id="rId9"/>
    <p:sldId id="372" r:id="rId10"/>
    <p:sldId id="506" r:id="rId11"/>
    <p:sldId id="374" r:id="rId12"/>
    <p:sldId id="272" r:id="rId13"/>
    <p:sldId id="278" r:id="rId14"/>
    <p:sldId id="370" r:id="rId15"/>
    <p:sldId id="380" r:id="rId16"/>
    <p:sldId id="420" r:id="rId17"/>
    <p:sldId id="257" r:id="rId18"/>
    <p:sldId id="405" r:id="rId19"/>
    <p:sldId id="435" r:id="rId20"/>
    <p:sldId id="347" r:id="rId21"/>
    <p:sldId id="349" r:id="rId22"/>
    <p:sldId id="406" r:id="rId23"/>
    <p:sldId id="456" r:id="rId24"/>
    <p:sldId id="352" r:id="rId25"/>
    <p:sldId id="458" r:id="rId26"/>
    <p:sldId id="467" r:id="rId27"/>
    <p:sldId id="502" r:id="rId28"/>
    <p:sldId id="461" r:id="rId29"/>
    <p:sldId id="404" r:id="rId30"/>
    <p:sldId id="470" r:id="rId31"/>
    <p:sldId id="263" r:id="rId32"/>
    <p:sldId id="312" r:id="rId33"/>
    <p:sldId id="480" r:id="rId34"/>
    <p:sldId id="481" r:id="rId35"/>
    <p:sldId id="503" r:id="rId36"/>
    <p:sldId id="482" r:id="rId37"/>
    <p:sldId id="276" r:id="rId38"/>
    <p:sldId id="277" r:id="rId39"/>
    <p:sldId id="403" r:id="rId40"/>
    <p:sldId id="451" r:id="rId41"/>
    <p:sldId id="443" r:id="rId42"/>
    <p:sldId id="444" r:id="rId43"/>
    <p:sldId id="445" r:id="rId44"/>
    <p:sldId id="507" r:id="rId45"/>
    <p:sldId id="438" r:id="rId46"/>
    <p:sldId id="439" r:id="rId47"/>
    <p:sldId id="440" r:id="rId48"/>
    <p:sldId id="504" r:id="rId49"/>
    <p:sldId id="330" r:id="rId50"/>
    <p:sldId id="331" r:id="rId51"/>
    <p:sldId id="332" r:id="rId52"/>
    <p:sldId id="333" r:id="rId53"/>
    <p:sldId id="335" r:id="rId54"/>
    <p:sldId id="336" r:id="rId55"/>
    <p:sldId id="337" r:id="rId56"/>
    <p:sldId id="338" r:id="rId57"/>
    <p:sldId id="339" r:id="rId58"/>
    <p:sldId id="340" r:id="rId59"/>
    <p:sldId id="341" r:id="rId60"/>
    <p:sldId id="505" r:id="rId61"/>
    <p:sldId id="317" r:id="rId62"/>
    <p:sldId id="316" r:id="rId63"/>
    <p:sldId id="307" r:id="rId64"/>
    <p:sldId id="318" r:id="rId65"/>
    <p:sldId id="319" r:id="rId66"/>
    <p:sldId id="320" r:id="rId67"/>
    <p:sldId id="328" r:id="rId68"/>
    <p:sldId id="323" r:id="rId69"/>
    <p:sldId id="324" r:id="rId70"/>
    <p:sldId id="325" r:id="rId71"/>
    <p:sldId id="326" r:id="rId72"/>
    <p:sldId id="329" r:id="rId73"/>
    <p:sldId id="288" r:id="rId7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7133" autoAdjust="0"/>
  </p:normalViewPr>
  <p:slideViewPr>
    <p:cSldViewPr>
      <p:cViewPr varScale="1">
        <p:scale>
          <a:sx n="85" d="100"/>
          <a:sy n="85" d="100"/>
        </p:scale>
        <p:origin x="90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984153849927633E-2"/>
          <c:y val="0.13015995279154868"/>
          <c:w val="0.84244805847867621"/>
          <c:h val="0.71214887669790872"/>
        </c:manualLayout>
      </c:layout>
      <c:barChart>
        <c:barDir val="bar"/>
        <c:grouping val="clustered"/>
        <c:varyColors val="0"/>
        <c:ser>
          <c:idx val="0"/>
          <c:order val="0"/>
          <c:tx>
            <c:strRef>
              <c:f>Sheet1!$B$1</c:f>
              <c:strCache>
                <c:ptCount val="1"/>
                <c:pt idx="0">
                  <c:v>Median Salary (Rs.)</c:v>
                </c:pt>
              </c:strCache>
            </c:strRef>
          </c:tx>
          <c:invertIfNegative val="0"/>
          <c:dLbls>
            <c:dLbl>
              <c:idx val="2"/>
              <c:tx>
                <c:rich>
                  <a:bodyPr/>
                  <a:lstStyle/>
                  <a:p>
                    <a:r>
                      <a:rPr lang="en-US"/>
                      <a:t>2,000,000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0A-4059-BBD1-E278BDFB99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1-4 years </c:v>
                </c:pt>
                <c:pt idx="1">
                  <c:v>5-9  years </c:v>
                </c:pt>
                <c:pt idx="2">
                  <c:v>10-19 years</c:v>
                </c:pt>
              </c:strCache>
            </c:strRef>
          </c:cat>
          <c:val>
            <c:numRef>
              <c:f>Sheet1!$B$2:$B$4</c:f>
              <c:numCache>
                <c:formatCode>#,##0</c:formatCode>
                <c:ptCount val="3"/>
                <c:pt idx="0">
                  <c:v>396000</c:v>
                </c:pt>
                <c:pt idx="1">
                  <c:v>648000</c:v>
                </c:pt>
                <c:pt idx="2" formatCode="General">
                  <c:v>2000000</c:v>
                </c:pt>
              </c:numCache>
            </c:numRef>
          </c:val>
          <c:extLst>
            <c:ext xmlns:c16="http://schemas.microsoft.com/office/drawing/2014/chart" uri="{C3380CC4-5D6E-409C-BE32-E72D297353CC}">
              <c16:uniqueId val="{00000001-7E0A-4059-BBD1-E278BDFB9996}"/>
            </c:ext>
          </c:extLst>
        </c:ser>
        <c:dLbls>
          <c:showLegendKey val="0"/>
          <c:showVal val="0"/>
          <c:showCatName val="0"/>
          <c:showSerName val="0"/>
          <c:showPercent val="0"/>
          <c:showBubbleSize val="0"/>
        </c:dLbls>
        <c:gapWidth val="150"/>
        <c:axId val="130956288"/>
        <c:axId val="132903680"/>
      </c:barChart>
      <c:catAx>
        <c:axId val="130956288"/>
        <c:scaling>
          <c:orientation val="minMax"/>
        </c:scaling>
        <c:delete val="0"/>
        <c:axPos val="l"/>
        <c:numFmt formatCode="General" sourceLinked="0"/>
        <c:majorTickMark val="out"/>
        <c:minorTickMark val="none"/>
        <c:tickLblPos val="nextTo"/>
        <c:crossAx val="132903680"/>
        <c:crosses val="autoZero"/>
        <c:auto val="1"/>
        <c:lblAlgn val="ctr"/>
        <c:lblOffset val="100"/>
        <c:noMultiLvlLbl val="0"/>
      </c:catAx>
      <c:valAx>
        <c:axId val="132903680"/>
        <c:scaling>
          <c:orientation val="minMax"/>
        </c:scaling>
        <c:delete val="0"/>
        <c:axPos val="b"/>
        <c:majorGridlines/>
        <c:numFmt formatCode="#,##0" sourceLinked="1"/>
        <c:majorTickMark val="out"/>
        <c:minorTickMark val="none"/>
        <c:tickLblPos val="nextTo"/>
        <c:crossAx val="1309562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jpeg"/><Relationship Id="rId5" Type="http://schemas.openxmlformats.org/officeDocument/2006/relationships/image" Target="../media/image44.png"/><Relationship Id="rId4" Type="http://schemas.openxmlformats.org/officeDocument/2006/relationships/image" Target="../media/image43.png"/></Relationships>
</file>

<file path=ppt/diagrams/_rels/data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jpg"/><Relationship Id="rId4" Type="http://schemas.openxmlformats.org/officeDocument/2006/relationships/image" Target="../media/image71.jpeg"/></Relationships>
</file>

<file path=ppt/diagrams/_rels/data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jpeg"/><Relationship Id="rId4" Type="http://schemas.openxmlformats.org/officeDocument/2006/relationships/image" Target="../media/image7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jpeg"/><Relationship Id="rId5" Type="http://schemas.openxmlformats.org/officeDocument/2006/relationships/image" Target="../media/image44.png"/><Relationship Id="rId4"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jpg"/><Relationship Id="rId4" Type="http://schemas.openxmlformats.org/officeDocument/2006/relationships/image" Target="../media/image7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jpeg"/><Relationship Id="rId4" Type="http://schemas.openxmlformats.org/officeDocument/2006/relationships/image" Target="../media/image75.jpeg"/></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F6A2C-BC0E-476D-87F4-DCE8135EB96A}" type="doc">
      <dgm:prSet loTypeId="urn:microsoft.com/office/officeart/2005/8/layout/radial4" loCatId="relationship" qsTypeId="urn:microsoft.com/office/officeart/2005/8/quickstyle/simple1" qsCatId="simple" csTypeId="urn:microsoft.com/office/officeart/2005/8/colors/colorful1#4" csCatId="colorful" phldr="1"/>
      <dgm:spPr/>
      <dgm:t>
        <a:bodyPr/>
        <a:lstStyle/>
        <a:p>
          <a:endParaRPr lang="en-IN"/>
        </a:p>
      </dgm:t>
    </dgm:pt>
    <dgm:pt modelId="{706B1E2F-48A8-42C9-AEB8-71496AD1C96F}">
      <dgm:prSet phldrT="[Text]"/>
      <dgm:spPr/>
      <dgm:t>
        <a:bodyPr/>
        <a:lstStyle/>
        <a:p>
          <a:r>
            <a:rPr lang="en-US" dirty="0"/>
            <a:t>Risk taking ability</a:t>
          </a:r>
          <a:endParaRPr lang="en-IN" dirty="0"/>
        </a:p>
      </dgm:t>
    </dgm:pt>
    <dgm:pt modelId="{245B81E1-24EA-4813-9667-D089D7F9ACF7}" type="parTrans" cxnId="{5A53BDB2-5351-40DD-ABD5-84EC0C46EECB}">
      <dgm:prSet/>
      <dgm:spPr/>
      <dgm:t>
        <a:bodyPr/>
        <a:lstStyle/>
        <a:p>
          <a:endParaRPr lang="en-IN"/>
        </a:p>
      </dgm:t>
    </dgm:pt>
    <dgm:pt modelId="{C5308DE6-AA42-4233-A80D-BBCC56D3818F}" type="sibTrans" cxnId="{5A53BDB2-5351-40DD-ABD5-84EC0C46EECB}">
      <dgm:prSet/>
      <dgm:spPr/>
      <dgm:t>
        <a:bodyPr/>
        <a:lstStyle/>
        <a:p>
          <a:endParaRPr lang="en-IN"/>
        </a:p>
      </dgm:t>
    </dgm:pt>
    <dgm:pt modelId="{45E0D7AE-AC75-40D9-81B5-E9E6B8E7367C}">
      <dgm:prSet phldrT="[Text]"/>
      <dgm:spPr/>
      <dgm:t>
        <a:bodyPr/>
        <a:lstStyle/>
        <a:p>
          <a:r>
            <a:rPr lang="en-US" dirty="0"/>
            <a:t>Income / Expenditure</a:t>
          </a:r>
          <a:endParaRPr lang="en-IN" dirty="0"/>
        </a:p>
      </dgm:t>
    </dgm:pt>
    <dgm:pt modelId="{CED0B0CC-7FC1-447A-A481-616F5AFBA51E}" type="parTrans" cxnId="{885189A2-E698-4705-B1D5-5A2C7C0C0DF7}">
      <dgm:prSet/>
      <dgm:spPr/>
      <dgm:t>
        <a:bodyPr/>
        <a:lstStyle/>
        <a:p>
          <a:endParaRPr lang="en-IN"/>
        </a:p>
      </dgm:t>
    </dgm:pt>
    <dgm:pt modelId="{FE026982-0F88-4536-B447-88257D7869DA}" type="sibTrans" cxnId="{885189A2-E698-4705-B1D5-5A2C7C0C0DF7}">
      <dgm:prSet/>
      <dgm:spPr/>
      <dgm:t>
        <a:bodyPr/>
        <a:lstStyle/>
        <a:p>
          <a:endParaRPr lang="en-IN"/>
        </a:p>
      </dgm:t>
    </dgm:pt>
    <dgm:pt modelId="{DE9AEBBA-1985-4849-BE0F-2077D6CD32E9}">
      <dgm:prSet phldrT="[Text]"/>
      <dgm:spPr/>
      <dgm:t>
        <a:bodyPr/>
        <a:lstStyle/>
        <a:p>
          <a:r>
            <a:rPr lang="en-IN"/>
            <a:t>Life cycle</a:t>
          </a:r>
          <a:endParaRPr lang="en-IN" dirty="0"/>
        </a:p>
      </dgm:t>
    </dgm:pt>
    <dgm:pt modelId="{5D61F193-6FAC-488C-A158-C8B1B610102D}" type="parTrans" cxnId="{75F535A6-2F60-47E5-AEE2-B4BDDB5328E1}">
      <dgm:prSet/>
      <dgm:spPr/>
      <dgm:t>
        <a:bodyPr/>
        <a:lstStyle/>
        <a:p>
          <a:endParaRPr lang="en-IN"/>
        </a:p>
      </dgm:t>
    </dgm:pt>
    <dgm:pt modelId="{8FBB7B84-1D8F-45CF-99CA-9240F3A10027}" type="sibTrans" cxnId="{75F535A6-2F60-47E5-AEE2-B4BDDB5328E1}">
      <dgm:prSet/>
      <dgm:spPr/>
      <dgm:t>
        <a:bodyPr/>
        <a:lstStyle/>
        <a:p>
          <a:endParaRPr lang="en-IN"/>
        </a:p>
      </dgm:t>
    </dgm:pt>
    <dgm:pt modelId="{87702B66-ABFB-4305-8897-1BF14B2A4C00}">
      <dgm:prSet phldrT="[Text]"/>
      <dgm:spPr/>
      <dgm:t>
        <a:bodyPr/>
        <a:lstStyle/>
        <a:p>
          <a:r>
            <a:rPr lang="en-US" dirty="0"/>
            <a:t>Assets</a:t>
          </a:r>
          <a:endParaRPr lang="en-IN" dirty="0"/>
        </a:p>
      </dgm:t>
    </dgm:pt>
    <dgm:pt modelId="{5BE9D7D0-24E9-4852-8004-6DBCBA05DC56}" type="parTrans" cxnId="{34B7D2DC-7D6F-42B5-ABFD-1262FC3718A7}">
      <dgm:prSet/>
      <dgm:spPr/>
      <dgm:t>
        <a:bodyPr/>
        <a:lstStyle/>
        <a:p>
          <a:endParaRPr lang="en-IN"/>
        </a:p>
      </dgm:t>
    </dgm:pt>
    <dgm:pt modelId="{628BD8C2-8108-449B-AD0A-5E759B844C04}" type="sibTrans" cxnId="{34B7D2DC-7D6F-42B5-ABFD-1262FC3718A7}">
      <dgm:prSet/>
      <dgm:spPr/>
      <dgm:t>
        <a:bodyPr/>
        <a:lstStyle/>
        <a:p>
          <a:endParaRPr lang="en-IN"/>
        </a:p>
      </dgm:t>
    </dgm:pt>
    <dgm:pt modelId="{36FE9C89-F759-455D-8508-09B857595C98}">
      <dgm:prSet/>
      <dgm:spPr/>
      <dgm:t>
        <a:bodyPr/>
        <a:lstStyle/>
        <a:p>
          <a:r>
            <a:rPr lang="en-US" dirty="0"/>
            <a:t>Liabilities</a:t>
          </a:r>
          <a:endParaRPr lang="en-IN" dirty="0"/>
        </a:p>
      </dgm:t>
    </dgm:pt>
    <dgm:pt modelId="{7A4EDE0C-F4FB-43DB-925D-AFEC9E795773}" type="parTrans" cxnId="{8105582A-6099-4056-8D99-DBACBE5210BD}">
      <dgm:prSet/>
      <dgm:spPr/>
      <dgm:t>
        <a:bodyPr/>
        <a:lstStyle/>
        <a:p>
          <a:endParaRPr lang="en-IN"/>
        </a:p>
      </dgm:t>
    </dgm:pt>
    <dgm:pt modelId="{35072722-EA8E-4C23-9A83-5952C91EE1CD}" type="sibTrans" cxnId="{8105582A-6099-4056-8D99-DBACBE5210BD}">
      <dgm:prSet/>
      <dgm:spPr/>
      <dgm:t>
        <a:bodyPr/>
        <a:lstStyle/>
        <a:p>
          <a:endParaRPr lang="en-IN"/>
        </a:p>
      </dgm:t>
    </dgm:pt>
    <dgm:pt modelId="{A9A1E426-E094-4288-A4C9-6BCCCDD82E0C}" type="pres">
      <dgm:prSet presAssocID="{CFBF6A2C-BC0E-476D-87F4-DCE8135EB96A}" presName="cycle" presStyleCnt="0">
        <dgm:presLayoutVars>
          <dgm:chMax val="1"/>
          <dgm:dir/>
          <dgm:animLvl val="ctr"/>
          <dgm:resizeHandles val="exact"/>
        </dgm:presLayoutVars>
      </dgm:prSet>
      <dgm:spPr/>
    </dgm:pt>
    <dgm:pt modelId="{DF3D14DF-5949-49AB-B58D-511F562108DE}" type="pres">
      <dgm:prSet presAssocID="{706B1E2F-48A8-42C9-AEB8-71496AD1C96F}" presName="centerShape" presStyleLbl="node0" presStyleIdx="0" presStyleCnt="1"/>
      <dgm:spPr/>
    </dgm:pt>
    <dgm:pt modelId="{9D5E62D3-415F-401A-9EB5-5BCB784FDF9B}" type="pres">
      <dgm:prSet presAssocID="{CED0B0CC-7FC1-447A-A481-616F5AFBA51E}" presName="parTrans" presStyleLbl="bgSibTrans2D1" presStyleIdx="0" presStyleCnt="4"/>
      <dgm:spPr/>
    </dgm:pt>
    <dgm:pt modelId="{6B9A1F80-D82F-404F-89E0-8A100C444B48}" type="pres">
      <dgm:prSet presAssocID="{45E0D7AE-AC75-40D9-81B5-E9E6B8E7367C}" presName="node" presStyleLbl="node1" presStyleIdx="0" presStyleCnt="4">
        <dgm:presLayoutVars>
          <dgm:bulletEnabled val="1"/>
        </dgm:presLayoutVars>
      </dgm:prSet>
      <dgm:spPr/>
    </dgm:pt>
    <dgm:pt modelId="{A2178ECA-3762-4E63-A4DA-409D1AA8383B}" type="pres">
      <dgm:prSet presAssocID="{5D61F193-6FAC-488C-A158-C8B1B610102D}" presName="parTrans" presStyleLbl="bgSibTrans2D1" presStyleIdx="1" presStyleCnt="4"/>
      <dgm:spPr/>
    </dgm:pt>
    <dgm:pt modelId="{A71A0E62-BBAF-4660-8C84-79906A892AFA}" type="pres">
      <dgm:prSet presAssocID="{DE9AEBBA-1985-4849-BE0F-2077D6CD32E9}" presName="node" presStyleLbl="node1" presStyleIdx="1" presStyleCnt="4">
        <dgm:presLayoutVars>
          <dgm:bulletEnabled val="1"/>
        </dgm:presLayoutVars>
      </dgm:prSet>
      <dgm:spPr/>
    </dgm:pt>
    <dgm:pt modelId="{1577EAF5-042A-4FC9-89B9-50327CAEE594}" type="pres">
      <dgm:prSet presAssocID="{5BE9D7D0-24E9-4852-8004-6DBCBA05DC56}" presName="parTrans" presStyleLbl="bgSibTrans2D1" presStyleIdx="2" presStyleCnt="4"/>
      <dgm:spPr/>
    </dgm:pt>
    <dgm:pt modelId="{DEBB3F03-A2C0-43E9-8716-827517608C7A}" type="pres">
      <dgm:prSet presAssocID="{87702B66-ABFB-4305-8897-1BF14B2A4C00}" presName="node" presStyleLbl="node1" presStyleIdx="2" presStyleCnt="4">
        <dgm:presLayoutVars>
          <dgm:bulletEnabled val="1"/>
        </dgm:presLayoutVars>
      </dgm:prSet>
      <dgm:spPr/>
    </dgm:pt>
    <dgm:pt modelId="{BF3FCD0D-E204-41C2-9CC4-2D11386C9AD5}" type="pres">
      <dgm:prSet presAssocID="{7A4EDE0C-F4FB-43DB-925D-AFEC9E795773}" presName="parTrans" presStyleLbl="bgSibTrans2D1" presStyleIdx="3" presStyleCnt="4"/>
      <dgm:spPr/>
    </dgm:pt>
    <dgm:pt modelId="{0988E744-B9E5-4095-85CD-9A4D74EC8094}" type="pres">
      <dgm:prSet presAssocID="{36FE9C89-F759-455D-8508-09B857595C98}" presName="node" presStyleLbl="node1" presStyleIdx="3" presStyleCnt="4">
        <dgm:presLayoutVars>
          <dgm:bulletEnabled val="1"/>
        </dgm:presLayoutVars>
      </dgm:prSet>
      <dgm:spPr/>
    </dgm:pt>
  </dgm:ptLst>
  <dgm:cxnLst>
    <dgm:cxn modelId="{2DDDD304-E82F-4D40-895F-FA3D2BB3C289}" type="presOf" srcId="{5BE9D7D0-24E9-4852-8004-6DBCBA05DC56}" destId="{1577EAF5-042A-4FC9-89B9-50327CAEE594}" srcOrd="0" destOrd="0" presId="urn:microsoft.com/office/officeart/2005/8/layout/radial4"/>
    <dgm:cxn modelId="{26B2590F-4599-45BC-B24F-02C3308975C2}" type="presOf" srcId="{87702B66-ABFB-4305-8897-1BF14B2A4C00}" destId="{DEBB3F03-A2C0-43E9-8716-827517608C7A}" srcOrd="0" destOrd="0" presId="urn:microsoft.com/office/officeart/2005/8/layout/radial4"/>
    <dgm:cxn modelId="{13AF4721-84CD-40FF-B0DC-4398E86C7D11}" type="presOf" srcId="{36FE9C89-F759-455D-8508-09B857595C98}" destId="{0988E744-B9E5-4095-85CD-9A4D74EC8094}" srcOrd="0" destOrd="0" presId="urn:microsoft.com/office/officeart/2005/8/layout/radial4"/>
    <dgm:cxn modelId="{8105582A-6099-4056-8D99-DBACBE5210BD}" srcId="{706B1E2F-48A8-42C9-AEB8-71496AD1C96F}" destId="{36FE9C89-F759-455D-8508-09B857595C98}" srcOrd="3" destOrd="0" parTransId="{7A4EDE0C-F4FB-43DB-925D-AFEC9E795773}" sibTransId="{35072722-EA8E-4C23-9A83-5952C91EE1CD}"/>
    <dgm:cxn modelId="{2D372E5E-15B1-45D7-830E-5F7E32E7B7C1}" type="presOf" srcId="{CED0B0CC-7FC1-447A-A481-616F5AFBA51E}" destId="{9D5E62D3-415F-401A-9EB5-5BCB784FDF9B}" srcOrd="0" destOrd="0" presId="urn:microsoft.com/office/officeart/2005/8/layout/radial4"/>
    <dgm:cxn modelId="{A9C9C26E-29BB-4390-91CB-E80279EA295E}" type="presOf" srcId="{7A4EDE0C-F4FB-43DB-925D-AFEC9E795773}" destId="{BF3FCD0D-E204-41C2-9CC4-2D11386C9AD5}" srcOrd="0" destOrd="0" presId="urn:microsoft.com/office/officeart/2005/8/layout/radial4"/>
    <dgm:cxn modelId="{8314B751-5176-479A-9AB4-0210BE1436B4}" type="presOf" srcId="{5D61F193-6FAC-488C-A158-C8B1B610102D}" destId="{A2178ECA-3762-4E63-A4DA-409D1AA8383B}" srcOrd="0" destOrd="0" presId="urn:microsoft.com/office/officeart/2005/8/layout/radial4"/>
    <dgm:cxn modelId="{411D2559-A90B-407E-821E-11826A0F704E}" type="presOf" srcId="{DE9AEBBA-1985-4849-BE0F-2077D6CD32E9}" destId="{A71A0E62-BBAF-4660-8C84-79906A892AFA}" srcOrd="0" destOrd="0" presId="urn:microsoft.com/office/officeart/2005/8/layout/radial4"/>
    <dgm:cxn modelId="{885189A2-E698-4705-B1D5-5A2C7C0C0DF7}" srcId="{706B1E2F-48A8-42C9-AEB8-71496AD1C96F}" destId="{45E0D7AE-AC75-40D9-81B5-E9E6B8E7367C}" srcOrd="0" destOrd="0" parTransId="{CED0B0CC-7FC1-447A-A481-616F5AFBA51E}" sibTransId="{FE026982-0F88-4536-B447-88257D7869DA}"/>
    <dgm:cxn modelId="{75F535A6-2F60-47E5-AEE2-B4BDDB5328E1}" srcId="{706B1E2F-48A8-42C9-AEB8-71496AD1C96F}" destId="{DE9AEBBA-1985-4849-BE0F-2077D6CD32E9}" srcOrd="1" destOrd="0" parTransId="{5D61F193-6FAC-488C-A158-C8B1B610102D}" sibTransId="{8FBB7B84-1D8F-45CF-99CA-9240F3A10027}"/>
    <dgm:cxn modelId="{5A53BDB2-5351-40DD-ABD5-84EC0C46EECB}" srcId="{CFBF6A2C-BC0E-476D-87F4-DCE8135EB96A}" destId="{706B1E2F-48A8-42C9-AEB8-71496AD1C96F}" srcOrd="0" destOrd="0" parTransId="{245B81E1-24EA-4813-9667-D089D7F9ACF7}" sibTransId="{C5308DE6-AA42-4233-A80D-BBCC56D3818F}"/>
    <dgm:cxn modelId="{926393B7-EDB2-44B5-8BF2-2579CF0E1B5C}" type="presOf" srcId="{45E0D7AE-AC75-40D9-81B5-E9E6B8E7367C}" destId="{6B9A1F80-D82F-404F-89E0-8A100C444B48}" srcOrd="0" destOrd="0" presId="urn:microsoft.com/office/officeart/2005/8/layout/radial4"/>
    <dgm:cxn modelId="{34B7D2DC-7D6F-42B5-ABFD-1262FC3718A7}" srcId="{706B1E2F-48A8-42C9-AEB8-71496AD1C96F}" destId="{87702B66-ABFB-4305-8897-1BF14B2A4C00}" srcOrd="2" destOrd="0" parTransId="{5BE9D7D0-24E9-4852-8004-6DBCBA05DC56}" sibTransId="{628BD8C2-8108-449B-AD0A-5E759B844C04}"/>
    <dgm:cxn modelId="{DE4B49E8-32D5-42E5-BDD4-FCE7836D857F}" type="presOf" srcId="{CFBF6A2C-BC0E-476D-87F4-DCE8135EB96A}" destId="{A9A1E426-E094-4288-A4C9-6BCCCDD82E0C}" srcOrd="0" destOrd="0" presId="urn:microsoft.com/office/officeart/2005/8/layout/radial4"/>
    <dgm:cxn modelId="{4610A3F0-1F91-4901-B2F5-F0AFC1D41BF0}" type="presOf" srcId="{706B1E2F-48A8-42C9-AEB8-71496AD1C96F}" destId="{DF3D14DF-5949-49AB-B58D-511F562108DE}" srcOrd="0" destOrd="0" presId="urn:microsoft.com/office/officeart/2005/8/layout/radial4"/>
    <dgm:cxn modelId="{9BB35CD1-7298-422F-99AA-7AAABF8FD2CA}" type="presParOf" srcId="{A9A1E426-E094-4288-A4C9-6BCCCDD82E0C}" destId="{DF3D14DF-5949-49AB-B58D-511F562108DE}" srcOrd="0" destOrd="0" presId="urn:microsoft.com/office/officeart/2005/8/layout/radial4"/>
    <dgm:cxn modelId="{640F2728-6FF2-43A0-AF98-FC0929A1BDBB}" type="presParOf" srcId="{A9A1E426-E094-4288-A4C9-6BCCCDD82E0C}" destId="{9D5E62D3-415F-401A-9EB5-5BCB784FDF9B}" srcOrd="1" destOrd="0" presId="urn:microsoft.com/office/officeart/2005/8/layout/radial4"/>
    <dgm:cxn modelId="{700571ED-4C22-4096-A0A0-C28F4BC40B37}" type="presParOf" srcId="{A9A1E426-E094-4288-A4C9-6BCCCDD82E0C}" destId="{6B9A1F80-D82F-404F-89E0-8A100C444B48}" srcOrd="2" destOrd="0" presId="urn:microsoft.com/office/officeart/2005/8/layout/radial4"/>
    <dgm:cxn modelId="{6C62CA72-EDD4-46A0-A055-3D5D71DA07B3}" type="presParOf" srcId="{A9A1E426-E094-4288-A4C9-6BCCCDD82E0C}" destId="{A2178ECA-3762-4E63-A4DA-409D1AA8383B}" srcOrd="3" destOrd="0" presId="urn:microsoft.com/office/officeart/2005/8/layout/radial4"/>
    <dgm:cxn modelId="{B97595F2-2717-4CC0-BB94-B0B261E624C5}" type="presParOf" srcId="{A9A1E426-E094-4288-A4C9-6BCCCDD82E0C}" destId="{A71A0E62-BBAF-4660-8C84-79906A892AFA}" srcOrd="4" destOrd="0" presId="urn:microsoft.com/office/officeart/2005/8/layout/radial4"/>
    <dgm:cxn modelId="{479E5C83-A23B-43E5-A9B2-3CDEB3456220}" type="presParOf" srcId="{A9A1E426-E094-4288-A4C9-6BCCCDD82E0C}" destId="{1577EAF5-042A-4FC9-89B9-50327CAEE594}" srcOrd="5" destOrd="0" presId="urn:microsoft.com/office/officeart/2005/8/layout/radial4"/>
    <dgm:cxn modelId="{98E6C96F-7A98-46E7-92DB-F91BE6888E9E}" type="presParOf" srcId="{A9A1E426-E094-4288-A4C9-6BCCCDD82E0C}" destId="{DEBB3F03-A2C0-43E9-8716-827517608C7A}" srcOrd="6" destOrd="0" presId="urn:microsoft.com/office/officeart/2005/8/layout/radial4"/>
    <dgm:cxn modelId="{FA097213-BF33-4995-82C7-A40E933138B5}" type="presParOf" srcId="{A9A1E426-E094-4288-A4C9-6BCCCDD82E0C}" destId="{BF3FCD0D-E204-41C2-9CC4-2D11386C9AD5}" srcOrd="7" destOrd="0" presId="urn:microsoft.com/office/officeart/2005/8/layout/radial4"/>
    <dgm:cxn modelId="{7E5EACF6-25CC-457E-A1A8-D42FF92360B4}" type="presParOf" srcId="{A9A1E426-E094-4288-A4C9-6BCCCDD82E0C}" destId="{0988E744-B9E5-4095-85CD-9A4D74EC809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B3AB5-A63F-4CE5-A822-CA9217DE8D87}" type="doc">
      <dgm:prSet loTypeId="urn:microsoft.com/office/officeart/2005/8/layout/hList7#1" loCatId="list" qsTypeId="urn:microsoft.com/office/officeart/2005/8/quickstyle/simple1" qsCatId="simple" csTypeId="urn:microsoft.com/office/officeart/2005/8/colors/colorful3" csCatId="colorful" phldr="1"/>
      <dgm:spPr/>
    </dgm:pt>
    <dgm:pt modelId="{8BE699D6-99E5-445F-840A-8DFCAA43B8E4}">
      <dgm:prSet phldrT="[Text]" custT="1"/>
      <dgm:spPr/>
      <dgm:t>
        <a:bodyPr/>
        <a:lstStyle/>
        <a:p>
          <a:r>
            <a:rPr lang="en-IN" sz="2400" b="1" dirty="0"/>
            <a:t>Securities Market</a:t>
          </a:r>
        </a:p>
      </dgm:t>
    </dgm:pt>
    <dgm:pt modelId="{E1FC7592-B9F8-4E0E-8C16-C5A76AC9FF77}" type="parTrans" cxnId="{91AFA793-38BA-404A-BB0C-C70D85FAFAFE}">
      <dgm:prSet/>
      <dgm:spPr/>
      <dgm:t>
        <a:bodyPr/>
        <a:lstStyle/>
        <a:p>
          <a:endParaRPr lang="en-IN"/>
        </a:p>
      </dgm:t>
    </dgm:pt>
    <dgm:pt modelId="{A0753ADB-8308-48C6-83B9-35518685F61F}" type="sibTrans" cxnId="{91AFA793-38BA-404A-BB0C-C70D85FAFAFE}">
      <dgm:prSet/>
      <dgm:spPr/>
      <dgm:t>
        <a:bodyPr/>
        <a:lstStyle/>
        <a:p>
          <a:endParaRPr lang="en-IN"/>
        </a:p>
      </dgm:t>
    </dgm:pt>
    <dgm:pt modelId="{C56C05B2-039A-4A14-8504-7E4892CEE53C}">
      <dgm:prSet phldrT="[Text]"/>
      <dgm:spPr/>
      <dgm:t>
        <a:bodyPr/>
        <a:lstStyle/>
        <a:p>
          <a:r>
            <a:rPr lang="en-IN" dirty="0"/>
            <a:t>Banking</a:t>
          </a:r>
        </a:p>
      </dgm:t>
    </dgm:pt>
    <dgm:pt modelId="{940FC879-6E23-4EF1-9C61-DBC55641BA83}" type="parTrans" cxnId="{A29C3511-7314-46C4-874C-0D7E1EDD2349}">
      <dgm:prSet/>
      <dgm:spPr/>
      <dgm:t>
        <a:bodyPr/>
        <a:lstStyle/>
        <a:p>
          <a:endParaRPr lang="en-IN"/>
        </a:p>
      </dgm:t>
    </dgm:pt>
    <dgm:pt modelId="{CB80946E-2425-4AF9-BCEB-A10DF79A3353}" type="sibTrans" cxnId="{A29C3511-7314-46C4-874C-0D7E1EDD2349}">
      <dgm:prSet/>
      <dgm:spPr/>
      <dgm:t>
        <a:bodyPr/>
        <a:lstStyle/>
        <a:p>
          <a:endParaRPr lang="en-IN"/>
        </a:p>
      </dgm:t>
    </dgm:pt>
    <dgm:pt modelId="{A4D30F2A-DF29-4CB2-962D-313E094661EC}">
      <dgm:prSet phldrT="[Text]"/>
      <dgm:spPr/>
      <dgm:t>
        <a:bodyPr/>
        <a:lstStyle/>
        <a:p>
          <a:r>
            <a:rPr lang="en-IN" dirty="0"/>
            <a:t>Insurance</a:t>
          </a:r>
        </a:p>
      </dgm:t>
    </dgm:pt>
    <dgm:pt modelId="{219A9859-0176-45C3-8D8C-D21FB06EB760}" type="parTrans" cxnId="{17BA2266-1F5D-479B-AB0D-F74AB6911002}">
      <dgm:prSet/>
      <dgm:spPr/>
      <dgm:t>
        <a:bodyPr/>
        <a:lstStyle/>
        <a:p>
          <a:endParaRPr lang="en-IN"/>
        </a:p>
      </dgm:t>
    </dgm:pt>
    <dgm:pt modelId="{B29AC438-53BD-46CD-8ED9-B927A0F78716}" type="sibTrans" cxnId="{17BA2266-1F5D-479B-AB0D-F74AB6911002}">
      <dgm:prSet/>
      <dgm:spPr/>
      <dgm:t>
        <a:bodyPr/>
        <a:lstStyle/>
        <a:p>
          <a:endParaRPr lang="en-IN"/>
        </a:p>
      </dgm:t>
    </dgm:pt>
    <dgm:pt modelId="{6D3EC445-1720-45A2-8F39-7B4B108D1F8F}">
      <dgm:prSet/>
      <dgm:spPr/>
      <dgm:t>
        <a:bodyPr/>
        <a:lstStyle/>
        <a:p>
          <a:r>
            <a:rPr lang="en-IN" dirty="0"/>
            <a:t>Pension</a:t>
          </a:r>
        </a:p>
      </dgm:t>
    </dgm:pt>
    <dgm:pt modelId="{3844B97A-8E99-42A1-8398-F0AF46FDD77F}" type="parTrans" cxnId="{AEFAA84F-BD95-4F8A-A484-E740E8A2020D}">
      <dgm:prSet/>
      <dgm:spPr/>
      <dgm:t>
        <a:bodyPr/>
        <a:lstStyle/>
        <a:p>
          <a:endParaRPr lang="en-IN"/>
        </a:p>
      </dgm:t>
    </dgm:pt>
    <dgm:pt modelId="{A422F1D7-7AA3-47A9-A4B1-58BCD8B222D3}" type="sibTrans" cxnId="{AEFAA84F-BD95-4F8A-A484-E740E8A2020D}">
      <dgm:prSet/>
      <dgm:spPr/>
      <dgm:t>
        <a:bodyPr/>
        <a:lstStyle/>
        <a:p>
          <a:endParaRPr lang="en-IN"/>
        </a:p>
      </dgm:t>
    </dgm:pt>
    <dgm:pt modelId="{E855E8C8-9612-46D0-B31A-A7F7A07CB913}">
      <dgm:prSet/>
      <dgm:spPr/>
      <dgm:t>
        <a:bodyPr/>
        <a:lstStyle/>
        <a:p>
          <a:r>
            <a:rPr lang="en-IN" dirty="0"/>
            <a:t>Commodities derivatives</a:t>
          </a:r>
        </a:p>
      </dgm:t>
    </dgm:pt>
    <dgm:pt modelId="{B7337B35-F5EF-4FDC-BFDB-A5325DF7893A}" type="parTrans" cxnId="{BD917495-BC5B-4A11-A340-68520024C0E6}">
      <dgm:prSet/>
      <dgm:spPr/>
      <dgm:t>
        <a:bodyPr/>
        <a:lstStyle/>
        <a:p>
          <a:endParaRPr lang="en-IN"/>
        </a:p>
      </dgm:t>
    </dgm:pt>
    <dgm:pt modelId="{8FEF149A-951D-46FB-8B0F-729E88158267}" type="sibTrans" cxnId="{BD917495-BC5B-4A11-A340-68520024C0E6}">
      <dgm:prSet/>
      <dgm:spPr/>
      <dgm:t>
        <a:bodyPr/>
        <a:lstStyle/>
        <a:p>
          <a:endParaRPr lang="en-IN"/>
        </a:p>
      </dgm:t>
    </dgm:pt>
    <dgm:pt modelId="{1E5D2802-CC73-439B-814D-CA12C1D070A7}" type="pres">
      <dgm:prSet presAssocID="{A64B3AB5-A63F-4CE5-A822-CA9217DE8D87}" presName="Name0" presStyleCnt="0">
        <dgm:presLayoutVars>
          <dgm:dir/>
          <dgm:resizeHandles val="exact"/>
        </dgm:presLayoutVars>
      </dgm:prSet>
      <dgm:spPr/>
    </dgm:pt>
    <dgm:pt modelId="{BC175107-206E-4C7E-9773-C0305FBB7AFF}" type="pres">
      <dgm:prSet presAssocID="{A64B3AB5-A63F-4CE5-A822-CA9217DE8D87}" presName="fgShape" presStyleLbl="fgShp" presStyleIdx="0" presStyleCnt="1"/>
      <dgm:spPr/>
    </dgm:pt>
    <dgm:pt modelId="{815C3B96-A90E-4D7F-8463-93B734FC5F18}" type="pres">
      <dgm:prSet presAssocID="{A64B3AB5-A63F-4CE5-A822-CA9217DE8D87}" presName="linComp" presStyleCnt="0"/>
      <dgm:spPr/>
    </dgm:pt>
    <dgm:pt modelId="{A98BBF98-E1CC-460E-AD2C-CB7E46D210EF}" type="pres">
      <dgm:prSet presAssocID="{8BE699D6-99E5-445F-840A-8DFCAA43B8E4}" presName="compNode" presStyleCnt="0"/>
      <dgm:spPr/>
    </dgm:pt>
    <dgm:pt modelId="{B227CAC5-72A6-4BF4-9809-FC0BE7624A44}" type="pres">
      <dgm:prSet presAssocID="{8BE699D6-99E5-445F-840A-8DFCAA43B8E4}" presName="bkgdShape" presStyleLbl="node1" presStyleIdx="0" presStyleCnt="5"/>
      <dgm:spPr/>
    </dgm:pt>
    <dgm:pt modelId="{E1966492-0878-464D-831B-995E7ED15267}" type="pres">
      <dgm:prSet presAssocID="{8BE699D6-99E5-445F-840A-8DFCAA43B8E4}" presName="nodeTx" presStyleLbl="node1" presStyleIdx="0" presStyleCnt="5">
        <dgm:presLayoutVars>
          <dgm:bulletEnabled val="1"/>
        </dgm:presLayoutVars>
      </dgm:prSet>
      <dgm:spPr/>
    </dgm:pt>
    <dgm:pt modelId="{73553CC0-2129-4FA0-85F6-6B693B6C789B}" type="pres">
      <dgm:prSet presAssocID="{8BE699D6-99E5-445F-840A-8DFCAA43B8E4}" presName="invisiNode" presStyleLbl="node1" presStyleIdx="0" presStyleCnt="5"/>
      <dgm:spPr/>
    </dgm:pt>
    <dgm:pt modelId="{2488991F-D437-4EF1-A806-CE06219F488D}" type="pres">
      <dgm:prSet presAssocID="{8BE699D6-99E5-445F-840A-8DFCAA43B8E4}" presName="imagNode" presStyleLbl="fgImgPlace1" presStyleIdx="0" presStyleCnt="5"/>
      <dgm:spPr>
        <a:blipFill rotWithShape="0">
          <a:blip xmlns:r="http://schemas.openxmlformats.org/officeDocument/2006/relationships" r:embed="rId1"/>
          <a:stretch>
            <a:fillRect/>
          </a:stretch>
        </a:blipFill>
      </dgm:spPr>
    </dgm:pt>
    <dgm:pt modelId="{080AAD30-C543-47FD-9871-0F14B1CC5F0F}" type="pres">
      <dgm:prSet presAssocID="{A0753ADB-8308-48C6-83B9-35518685F61F}" presName="sibTrans" presStyleLbl="sibTrans2D1" presStyleIdx="0" presStyleCnt="0"/>
      <dgm:spPr/>
    </dgm:pt>
    <dgm:pt modelId="{FCF913A5-938F-41D3-93E4-FBC0CBD1C7DF}" type="pres">
      <dgm:prSet presAssocID="{C56C05B2-039A-4A14-8504-7E4892CEE53C}" presName="compNode" presStyleCnt="0"/>
      <dgm:spPr/>
    </dgm:pt>
    <dgm:pt modelId="{3E6BE4FC-888A-4C1D-9E35-C72F6A5241FF}" type="pres">
      <dgm:prSet presAssocID="{C56C05B2-039A-4A14-8504-7E4892CEE53C}" presName="bkgdShape" presStyleLbl="node1" presStyleIdx="1" presStyleCnt="5"/>
      <dgm:spPr/>
    </dgm:pt>
    <dgm:pt modelId="{EE4BFB43-5F9B-492D-A03D-50E6123F0091}" type="pres">
      <dgm:prSet presAssocID="{C56C05B2-039A-4A14-8504-7E4892CEE53C}" presName="nodeTx" presStyleLbl="node1" presStyleIdx="1" presStyleCnt="5">
        <dgm:presLayoutVars>
          <dgm:bulletEnabled val="1"/>
        </dgm:presLayoutVars>
      </dgm:prSet>
      <dgm:spPr/>
    </dgm:pt>
    <dgm:pt modelId="{C0FF3640-9D29-4A02-A6B5-825A1A0CAA8C}" type="pres">
      <dgm:prSet presAssocID="{C56C05B2-039A-4A14-8504-7E4892CEE53C}" presName="invisiNode" presStyleLbl="node1" presStyleIdx="1" presStyleCnt="5"/>
      <dgm:spPr/>
    </dgm:pt>
    <dgm:pt modelId="{DCDC7261-218A-41BA-9246-358746E971D4}" type="pres">
      <dgm:prSet presAssocID="{C56C05B2-039A-4A14-8504-7E4892CEE53C}" presName="imagNode" presStyleLbl="fgImgPlace1" presStyleIdx="1" presStyleCnt="5"/>
      <dgm:spPr>
        <a:blipFill rotWithShape="0">
          <a:blip xmlns:r="http://schemas.openxmlformats.org/officeDocument/2006/relationships" r:embed="rId2"/>
          <a:stretch>
            <a:fillRect/>
          </a:stretch>
        </a:blipFill>
      </dgm:spPr>
    </dgm:pt>
    <dgm:pt modelId="{1D73D31E-DE04-4697-AFEF-9BA77DD21E91}" type="pres">
      <dgm:prSet presAssocID="{CB80946E-2425-4AF9-BCEB-A10DF79A3353}" presName="sibTrans" presStyleLbl="sibTrans2D1" presStyleIdx="0" presStyleCnt="0"/>
      <dgm:spPr/>
    </dgm:pt>
    <dgm:pt modelId="{4F1ADBF0-5ED7-4F52-BC96-D69AE3DF23B8}" type="pres">
      <dgm:prSet presAssocID="{A4D30F2A-DF29-4CB2-962D-313E094661EC}" presName="compNode" presStyleCnt="0"/>
      <dgm:spPr/>
    </dgm:pt>
    <dgm:pt modelId="{08C1423B-BCBD-4A8E-A59C-5C80C79FB9BB}" type="pres">
      <dgm:prSet presAssocID="{A4D30F2A-DF29-4CB2-962D-313E094661EC}" presName="bkgdShape" presStyleLbl="node1" presStyleIdx="2" presStyleCnt="5"/>
      <dgm:spPr/>
    </dgm:pt>
    <dgm:pt modelId="{C65B172D-6E6F-4D5D-9AA1-0E8EDBD7644A}" type="pres">
      <dgm:prSet presAssocID="{A4D30F2A-DF29-4CB2-962D-313E094661EC}" presName="nodeTx" presStyleLbl="node1" presStyleIdx="2" presStyleCnt="5">
        <dgm:presLayoutVars>
          <dgm:bulletEnabled val="1"/>
        </dgm:presLayoutVars>
      </dgm:prSet>
      <dgm:spPr/>
    </dgm:pt>
    <dgm:pt modelId="{1D7FF864-3440-4F0C-81A5-844B8D069D25}" type="pres">
      <dgm:prSet presAssocID="{A4D30F2A-DF29-4CB2-962D-313E094661EC}" presName="invisiNode" presStyleLbl="node1" presStyleIdx="2" presStyleCnt="5"/>
      <dgm:spPr/>
    </dgm:pt>
    <dgm:pt modelId="{40B7E69A-CFB6-4A54-A604-53AF9954E415}" type="pres">
      <dgm:prSet presAssocID="{A4D30F2A-DF29-4CB2-962D-313E094661EC}" presName="imagNode" presStyleLbl="fgImgPlace1" presStyleIdx="2" presStyleCnt="5"/>
      <dgm:spPr>
        <a:blipFill rotWithShape="0">
          <a:blip xmlns:r="http://schemas.openxmlformats.org/officeDocument/2006/relationships" r:embed="rId3"/>
          <a:stretch>
            <a:fillRect/>
          </a:stretch>
        </a:blipFill>
      </dgm:spPr>
    </dgm:pt>
    <dgm:pt modelId="{72DBF7C4-7E41-4D9D-918C-3BFF9DFBE36E}" type="pres">
      <dgm:prSet presAssocID="{B29AC438-53BD-46CD-8ED9-B927A0F78716}" presName="sibTrans" presStyleLbl="sibTrans2D1" presStyleIdx="0" presStyleCnt="0"/>
      <dgm:spPr/>
    </dgm:pt>
    <dgm:pt modelId="{D62AF3B7-3FF9-4C57-BB98-BB6BBCF75D04}" type="pres">
      <dgm:prSet presAssocID="{6D3EC445-1720-45A2-8F39-7B4B108D1F8F}" presName="compNode" presStyleCnt="0"/>
      <dgm:spPr/>
    </dgm:pt>
    <dgm:pt modelId="{96CDE87B-C887-4BB2-BAED-F352AF989AA9}" type="pres">
      <dgm:prSet presAssocID="{6D3EC445-1720-45A2-8F39-7B4B108D1F8F}" presName="bkgdShape" presStyleLbl="node1" presStyleIdx="3" presStyleCnt="5"/>
      <dgm:spPr/>
    </dgm:pt>
    <dgm:pt modelId="{32C47CDA-D27A-4D4F-B98B-C3043C6B4ADC}" type="pres">
      <dgm:prSet presAssocID="{6D3EC445-1720-45A2-8F39-7B4B108D1F8F}" presName="nodeTx" presStyleLbl="node1" presStyleIdx="3" presStyleCnt="5">
        <dgm:presLayoutVars>
          <dgm:bulletEnabled val="1"/>
        </dgm:presLayoutVars>
      </dgm:prSet>
      <dgm:spPr/>
    </dgm:pt>
    <dgm:pt modelId="{22B0DE61-C1B8-478A-8B87-A79F7463A20C}" type="pres">
      <dgm:prSet presAssocID="{6D3EC445-1720-45A2-8F39-7B4B108D1F8F}" presName="invisiNode" presStyleLbl="node1" presStyleIdx="3" presStyleCnt="5"/>
      <dgm:spPr/>
    </dgm:pt>
    <dgm:pt modelId="{5E2726DA-D1DC-4DAE-8C20-AF46CA3AC0F8}" type="pres">
      <dgm:prSet presAssocID="{6D3EC445-1720-45A2-8F39-7B4B108D1F8F}" presName="imagNode" presStyleLbl="fgImgPlace1" presStyleIdx="3" presStyleCnt="5"/>
      <dgm:spPr>
        <a:blipFill rotWithShape="0">
          <a:blip xmlns:r="http://schemas.openxmlformats.org/officeDocument/2006/relationships" r:embed="rId4"/>
          <a:stretch>
            <a:fillRect/>
          </a:stretch>
        </a:blipFill>
      </dgm:spPr>
    </dgm:pt>
    <dgm:pt modelId="{4390145B-2446-4C17-9922-0E939153F1EE}" type="pres">
      <dgm:prSet presAssocID="{A422F1D7-7AA3-47A9-A4B1-58BCD8B222D3}" presName="sibTrans" presStyleLbl="sibTrans2D1" presStyleIdx="0" presStyleCnt="0"/>
      <dgm:spPr/>
    </dgm:pt>
    <dgm:pt modelId="{E0B6075B-C2AA-4100-9904-D1DE0C6434BF}" type="pres">
      <dgm:prSet presAssocID="{E855E8C8-9612-46D0-B31A-A7F7A07CB913}" presName="compNode" presStyleCnt="0"/>
      <dgm:spPr/>
    </dgm:pt>
    <dgm:pt modelId="{2473025A-0328-4F80-AAAF-A350ECDB2D19}" type="pres">
      <dgm:prSet presAssocID="{E855E8C8-9612-46D0-B31A-A7F7A07CB913}" presName="bkgdShape" presStyleLbl="node1" presStyleIdx="4" presStyleCnt="5" custLinFactNeighborX="-4296"/>
      <dgm:spPr/>
    </dgm:pt>
    <dgm:pt modelId="{176B1536-AC94-46A4-A011-0AA3A3CBE21C}" type="pres">
      <dgm:prSet presAssocID="{E855E8C8-9612-46D0-B31A-A7F7A07CB913}" presName="nodeTx" presStyleLbl="node1" presStyleIdx="4" presStyleCnt="5">
        <dgm:presLayoutVars>
          <dgm:bulletEnabled val="1"/>
        </dgm:presLayoutVars>
      </dgm:prSet>
      <dgm:spPr/>
    </dgm:pt>
    <dgm:pt modelId="{D9614F23-0580-4EE8-8D48-4244BE98BDBD}" type="pres">
      <dgm:prSet presAssocID="{E855E8C8-9612-46D0-B31A-A7F7A07CB913}" presName="invisiNode" presStyleLbl="node1" presStyleIdx="4" presStyleCnt="5"/>
      <dgm:spPr/>
    </dgm:pt>
    <dgm:pt modelId="{8EC7C98B-8179-4901-9A7A-F8E68EB59929}" type="pres">
      <dgm:prSet presAssocID="{E855E8C8-9612-46D0-B31A-A7F7A07CB913}" presName="imagNode" presStyleLbl="fgImgPlace1" presStyleIdx="4" presStyleCnt="5"/>
      <dgm:spPr>
        <a:blipFill rotWithShape="1">
          <a:blip xmlns:r="http://schemas.openxmlformats.org/officeDocument/2006/relationships" r:embed="rId5"/>
          <a:stretch>
            <a:fillRect/>
          </a:stretch>
        </a:blipFill>
      </dgm:spPr>
    </dgm:pt>
  </dgm:ptLst>
  <dgm:cxnLst>
    <dgm:cxn modelId="{A29C3511-7314-46C4-874C-0D7E1EDD2349}" srcId="{A64B3AB5-A63F-4CE5-A822-CA9217DE8D87}" destId="{C56C05B2-039A-4A14-8504-7E4892CEE53C}" srcOrd="1" destOrd="0" parTransId="{940FC879-6E23-4EF1-9C61-DBC55641BA83}" sibTransId="{CB80946E-2425-4AF9-BCEB-A10DF79A3353}"/>
    <dgm:cxn modelId="{74397230-AAD5-4C17-872A-E4CBAD20DEA0}" type="presOf" srcId="{A64B3AB5-A63F-4CE5-A822-CA9217DE8D87}" destId="{1E5D2802-CC73-439B-814D-CA12C1D070A7}" srcOrd="0" destOrd="0" presId="urn:microsoft.com/office/officeart/2005/8/layout/hList7#1"/>
    <dgm:cxn modelId="{B610F333-EA6F-4698-845D-5EE0AF6B4234}" type="presOf" srcId="{B29AC438-53BD-46CD-8ED9-B927A0F78716}" destId="{72DBF7C4-7E41-4D9D-918C-3BFF9DFBE36E}" srcOrd="0" destOrd="0" presId="urn:microsoft.com/office/officeart/2005/8/layout/hList7#1"/>
    <dgm:cxn modelId="{FFBDF73D-CAF1-430E-8788-EEA37A5EF50B}" type="presOf" srcId="{C56C05B2-039A-4A14-8504-7E4892CEE53C}" destId="{EE4BFB43-5F9B-492D-A03D-50E6123F0091}" srcOrd="1" destOrd="0" presId="urn:microsoft.com/office/officeart/2005/8/layout/hList7#1"/>
    <dgm:cxn modelId="{41F8CB62-8DB5-47FE-A92B-06D6C948F60E}" type="presOf" srcId="{6D3EC445-1720-45A2-8F39-7B4B108D1F8F}" destId="{96CDE87B-C887-4BB2-BAED-F352AF989AA9}" srcOrd="0" destOrd="0" presId="urn:microsoft.com/office/officeart/2005/8/layout/hList7#1"/>
    <dgm:cxn modelId="{17BA2266-1F5D-479B-AB0D-F74AB6911002}" srcId="{A64B3AB5-A63F-4CE5-A822-CA9217DE8D87}" destId="{A4D30F2A-DF29-4CB2-962D-313E094661EC}" srcOrd="2" destOrd="0" parTransId="{219A9859-0176-45C3-8D8C-D21FB06EB760}" sibTransId="{B29AC438-53BD-46CD-8ED9-B927A0F78716}"/>
    <dgm:cxn modelId="{AEFAA84F-BD95-4F8A-A484-E740E8A2020D}" srcId="{A64B3AB5-A63F-4CE5-A822-CA9217DE8D87}" destId="{6D3EC445-1720-45A2-8F39-7B4B108D1F8F}" srcOrd="3" destOrd="0" parTransId="{3844B97A-8E99-42A1-8398-F0AF46FDD77F}" sibTransId="{A422F1D7-7AA3-47A9-A4B1-58BCD8B222D3}"/>
    <dgm:cxn modelId="{862DE459-9260-4E85-A094-57870FEA8E29}" type="presOf" srcId="{A422F1D7-7AA3-47A9-A4B1-58BCD8B222D3}" destId="{4390145B-2446-4C17-9922-0E939153F1EE}" srcOrd="0" destOrd="0" presId="urn:microsoft.com/office/officeart/2005/8/layout/hList7#1"/>
    <dgm:cxn modelId="{B690AC7A-3BBF-4463-A447-43BB9CF1B45F}" type="presOf" srcId="{E855E8C8-9612-46D0-B31A-A7F7A07CB913}" destId="{176B1536-AC94-46A4-A011-0AA3A3CBE21C}" srcOrd="1" destOrd="0" presId="urn:microsoft.com/office/officeart/2005/8/layout/hList7#1"/>
    <dgm:cxn modelId="{B11FD990-60B3-4349-827D-95CE99929646}" type="presOf" srcId="{C56C05B2-039A-4A14-8504-7E4892CEE53C}" destId="{3E6BE4FC-888A-4C1D-9E35-C72F6A5241FF}" srcOrd="0" destOrd="0" presId="urn:microsoft.com/office/officeart/2005/8/layout/hList7#1"/>
    <dgm:cxn modelId="{A4617893-A465-41D3-A92D-E197C63C585E}" type="presOf" srcId="{A4D30F2A-DF29-4CB2-962D-313E094661EC}" destId="{08C1423B-BCBD-4A8E-A59C-5C80C79FB9BB}" srcOrd="0" destOrd="0" presId="urn:microsoft.com/office/officeart/2005/8/layout/hList7#1"/>
    <dgm:cxn modelId="{91AFA793-38BA-404A-BB0C-C70D85FAFAFE}" srcId="{A64B3AB5-A63F-4CE5-A822-CA9217DE8D87}" destId="{8BE699D6-99E5-445F-840A-8DFCAA43B8E4}" srcOrd="0" destOrd="0" parTransId="{E1FC7592-B9F8-4E0E-8C16-C5A76AC9FF77}" sibTransId="{A0753ADB-8308-48C6-83B9-35518685F61F}"/>
    <dgm:cxn modelId="{BD917495-BC5B-4A11-A340-68520024C0E6}" srcId="{A64B3AB5-A63F-4CE5-A822-CA9217DE8D87}" destId="{E855E8C8-9612-46D0-B31A-A7F7A07CB913}" srcOrd="4" destOrd="0" parTransId="{B7337B35-F5EF-4FDC-BFDB-A5325DF7893A}" sibTransId="{8FEF149A-951D-46FB-8B0F-729E88158267}"/>
    <dgm:cxn modelId="{ACDD479B-1B8E-4703-BBE7-DA8133AF943D}" type="presOf" srcId="{CB80946E-2425-4AF9-BCEB-A10DF79A3353}" destId="{1D73D31E-DE04-4697-AFEF-9BA77DD21E91}" srcOrd="0" destOrd="0" presId="urn:microsoft.com/office/officeart/2005/8/layout/hList7#1"/>
    <dgm:cxn modelId="{BF2299C4-CFFA-4B65-B1EF-C30C8C075E1B}" type="presOf" srcId="{6D3EC445-1720-45A2-8F39-7B4B108D1F8F}" destId="{32C47CDA-D27A-4D4F-B98B-C3043C6B4ADC}" srcOrd="1" destOrd="0" presId="urn:microsoft.com/office/officeart/2005/8/layout/hList7#1"/>
    <dgm:cxn modelId="{DF6B2BCF-47C3-42CA-ABD1-E5FE2EE300AE}" type="presOf" srcId="{8BE699D6-99E5-445F-840A-8DFCAA43B8E4}" destId="{E1966492-0878-464D-831B-995E7ED15267}" srcOrd="1" destOrd="0" presId="urn:microsoft.com/office/officeart/2005/8/layout/hList7#1"/>
    <dgm:cxn modelId="{EFA3C4F0-4248-49AE-8908-1789456D3F88}" type="presOf" srcId="{8BE699D6-99E5-445F-840A-8DFCAA43B8E4}" destId="{B227CAC5-72A6-4BF4-9809-FC0BE7624A44}" srcOrd="0" destOrd="0" presId="urn:microsoft.com/office/officeart/2005/8/layout/hList7#1"/>
    <dgm:cxn modelId="{0A3BE0F8-8C1B-43B8-A91C-BD05003A6F04}" type="presOf" srcId="{A0753ADB-8308-48C6-83B9-35518685F61F}" destId="{080AAD30-C543-47FD-9871-0F14B1CC5F0F}" srcOrd="0" destOrd="0" presId="urn:microsoft.com/office/officeart/2005/8/layout/hList7#1"/>
    <dgm:cxn modelId="{5E2D77FA-18DA-486B-A7C3-D745B98DAE22}" type="presOf" srcId="{E855E8C8-9612-46D0-B31A-A7F7A07CB913}" destId="{2473025A-0328-4F80-AAAF-A350ECDB2D19}" srcOrd="0" destOrd="0" presId="urn:microsoft.com/office/officeart/2005/8/layout/hList7#1"/>
    <dgm:cxn modelId="{C4C0D9FE-3AF7-4B5D-A8E2-87E4FBB904B3}" type="presOf" srcId="{A4D30F2A-DF29-4CB2-962D-313E094661EC}" destId="{C65B172D-6E6F-4D5D-9AA1-0E8EDBD7644A}" srcOrd="1" destOrd="0" presId="urn:microsoft.com/office/officeart/2005/8/layout/hList7#1"/>
    <dgm:cxn modelId="{2E5042D1-6E1C-4ACF-BD3F-41DC92184B97}" type="presParOf" srcId="{1E5D2802-CC73-439B-814D-CA12C1D070A7}" destId="{BC175107-206E-4C7E-9773-C0305FBB7AFF}" srcOrd="0" destOrd="0" presId="urn:microsoft.com/office/officeart/2005/8/layout/hList7#1"/>
    <dgm:cxn modelId="{76CA993B-346C-43F3-9B26-80C0823E59D3}" type="presParOf" srcId="{1E5D2802-CC73-439B-814D-CA12C1D070A7}" destId="{815C3B96-A90E-4D7F-8463-93B734FC5F18}" srcOrd="1" destOrd="0" presId="urn:microsoft.com/office/officeart/2005/8/layout/hList7#1"/>
    <dgm:cxn modelId="{0DE555F4-76E1-4B65-A97D-603DE6B872A9}" type="presParOf" srcId="{815C3B96-A90E-4D7F-8463-93B734FC5F18}" destId="{A98BBF98-E1CC-460E-AD2C-CB7E46D210EF}" srcOrd="0" destOrd="0" presId="urn:microsoft.com/office/officeart/2005/8/layout/hList7#1"/>
    <dgm:cxn modelId="{05D8B34A-2495-4E49-B54B-4CF8B69E8C1A}" type="presParOf" srcId="{A98BBF98-E1CC-460E-AD2C-CB7E46D210EF}" destId="{B227CAC5-72A6-4BF4-9809-FC0BE7624A44}" srcOrd="0" destOrd="0" presId="urn:microsoft.com/office/officeart/2005/8/layout/hList7#1"/>
    <dgm:cxn modelId="{964A1A9B-7EFB-4365-BC56-DCFCFFF2262A}" type="presParOf" srcId="{A98BBF98-E1CC-460E-AD2C-CB7E46D210EF}" destId="{E1966492-0878-464D-831B-995E7ED15267}" srcOrd="1" destOrd="0" presId="urn:microsoft.com/office/officeart/2005/8/layout/hList7#1"/>
    <dgm:cxn modelId="{41D501CA-44C0-4D0B-87BE-E81D416BAF6A}" type="presParOf" srcId="{A98BBF98-E1CC-460E-AD2C-CB7E46D210EF}" destId="{73553CC0-2129-4FA0-85F6-6B693B6C789B}" srcOrd="2" destOrd="0" presId="urn:microsoft.com/office/officeart/2005/8/layout/hList7#1"/>
    <dgm:cxn modelId="{29D096DD-6C09-4814-9EAF-93702797BDFD}" type="presParOf" srcId="{A98BBF98-E1CC-460E-AD2C-CB7E46D210EF}" destId="{2488991F-D437-4EF1-A806-CE06219F488D}" srcOrd="3" destOrd="0" presId="urn:microsoft.com/office/officeart/2005/8/layout/hList7#1"/>
    <dgm:cxn modelId="{55D97D80-71B1-4732-A263-7ED13F206167}" type="presParOf" srcId="{815C3B96-A90E-4D7F-8463-93B734FC5F18}" destId="{080AAD30-C543-47FD-9871-0F14B1CC5F0F}" srcOrd="1" destOrd="0" presId="urn:microsoft.com/office/officeart/2005/8/layout/hList7#1"/>
    <dgm:cxn modelId="{8ADC1F84-2828-4C2B-90FD-8FD38A4DE215}" type="presParOf" srcId="{815C3B96-A90E-4D7F-8463-93B734FC5F18}" destId="{FCF913A5-938F-41D3-93E4-FBC0CBD1C7DF}" srcOrd="2" destOrd="0" presId="urn:microsoft.com/office/officeart/2005/8/layout/hList7#1"/>
    <dgm:cxn modelId="{668DC3C4-FD0A-4AB7-B057-478A70AFC978}" type="presParOf" srcId="{FCF913A5-938F-41D3-93E4-FBC0CBD1C7DF}" destId="{3E6BE4FC-888A-4C1D-9E35-C72F6A5241FF}" srcOrd="0" destOrd="0" presId="urn:microsoft.com/office/officeart/2005/8/layout/hList7#1"/>
    <dgm:cxn modelId="{0DA4A179-CEFE-4BB1-9807-487B8AF069B2}" type="presParOf" srcId="{FCF913A5-938F-41D3-93E4-FBC0CBD1C7DF}" destId="{EE4BFB43-5F9B-492D-A03D-50E6123F0091}" srcOrd="1" destOrd="0" presId="urn:microsoft.com/office/officeart/2005/8/layout/hList7#1"/>
    <dgm:cxn modelId="{C800F24A-7E77-4949-A70F-8070E06ACE50}" type="presParOf" srcId="{FCF913A5-938F-41D3-93E4-FBC0CBD1C7DF}" destId="{C0FF3640-9D29-4A02-A6B5-825A1A0CAA8C}" srcOrd="2" destOrd="0" presId="urn:microsoft.com/office/officeart/2005/8/layout/hList7#1"/>
    <dgm:cxn modelId="{8AD39286-0AAD-449C-8CFF-F90821562DEB}" type="presParOf" srcId="{FCF913A5-938F-41D3-93E4-FBC0CBD1C7DF}" destId="{DCDC7261-218A-41BA-9246-358746E971D4}" srcOrd="3" destOrd="0" presId="urn:microsoft.com/office/officeart/2005/8/layout/hList7#1"/>
    <dgm:cxn modelId="{F91A0FBF-71CB-4F40-809A-DE2DB5108C7A}" type="presParOf" srcId="{815C3B96-A90E-4D7F-8463-93B734FC5F18}" destId="{1D73D31E-DE04-4697-AFEF-9BA77DD21E91}" srcOrd="3" destOrd="0" presId="urn:microsoft.com/office/officeart/2005/8/layout/hList7#1"/>
    <dgm:cxn modelId="{E5EDA811-1E56-470F-9026-849A5B09B796}" type="presParOf" srcId="{815C3B96-A90E-4D7F-8463-93B734FC5F18}" destId="{4F1ADBF0-5ED7-4F52-BC96-D69AE3DF23B8}" srcOrd="4" destOrd="0" presId="urn:microsoft.com/office/officeart/2005/8/layout/hList7#1"/>
    <dgm:cxn modelId="{9FC63605-858F-4533-BE71-7220E5971C9C}" type="presParOf" srcId="{4F1ADBF0-5ED7-4F52-BC96-D69AE3DF23B8}" destId="{08C1423B-BCBD-4A8E-A59C-5C80C79FB9BB}" srcOrd="0" destOrd="0" presId="urn:microsoft.com/office/officeart/2005/8/layout/hList7#1"/>
    <dgm:cxn modelId="{D3059A34-F147-4C94-9F1B-7E2DC69FB228}" type="presParOf" srcId="{4F1ADBF0-5ED7-4F52-BC96-D69AE3DF23B8}" destId="{C65B172D-6E6F-4D5D-9AA1-0E8EDBD7644A}" srcOrd="1" destOrd="0" presId="urn:microsoft.com/office/officeart/2005/8/layout/hList7#1"/>
    <dgm:cxn modelId="{451F20F1-FC10-4B8D-8EFF-1D4D7D9EA172}" type="presParOf" srcId="{4F1ADBF0-5ED7-4F52-BC96-D69AE3DF23B8}" destId="{1D7FF864-3440-4F0C-81A5-844B8D069D25}" srcOrd="2" destOrd="0" presId="urn:microsoft.com/office/officeart/2005/8/layout/hList7#1"/>
    <dgm:cxn modelId="{48C201DF-5866-47DE-8B43-6FCF9D177614}" type="presParOf" srcId="{4F1ADBF0-5ED7-4F52-BC96-D69AE3DF23B8}" destId="{40B7E69A-CFB6-4A54-A604-53AF9954E415}" srcOrd="3" destOrd="0" presId="urn:microsoft.com/office/officeart/2005/8/layout/hList7#1"/>
    <dgm:cxn modelId="{A81D65EF-7532-479D-BE3C-BE36A1BB243A}" type="presParOf" srcId="{815C3B96-A90E-4D7F-8463-93B734FC5F18}" destId="{72DBF7C4-7E41-4D9D-918C-3BFF9DFBE36E}" srcOrd="5" destOrd="0" presId="urn:microsoft.com/office/officeart/2005/8/layout/hList7#1"/>
    <dgm:cxn modelId="{D312120C-C0F7-4CBE-8EAA-F4FF35A0021A}" type="presParOf" srcId="{815C3B96-A90E-4D7F-8463-93B734FC5F18}" destId="{D62AF3B7-3FF9-4C57-BB98-BB6BBCF75D04}" srcOrd="6" destOrd="0" presId="urn:microsoft.com/office/officeart/2005/8/layout/hList7#1"/>
    <dgm:cxn modelId="{45DCBF6B-53EC-40D1-B0D3-A2E8B5525DFA}" type="presParOf" srcId="{D62AF3B7-3FF9-4C57-BB98-BB6BBCF75D04}" destId="{96CDE87B-C887-4BB2-BAED-F352AF989AA9}" srcOrd="0" destOrd="0" presId="urn:microsoft.com/office/officeart/2005/8/layout/hList7#1"/>
    <dgm:cxn modelId="{3F984773-FE55-49B1-9456-2DE098E13397}" type="presParOf" srcId="{D62AF3B7-3FF9-4C57-BB98-BB6BBCF75D04}" destId="{32C47CDA-D27A-4D4F-B98B-C3043C6B4ADC}" srcOrd="1" destOrd="0" presId="urn:microsoft.com/office/officeart/2005/8/layout/hList7#1"/>
    <dgm:cxn modelId="{67B262F6-4552-44EF-8B00-15EF766E2A45}" type="presParOf" srcId="{D62AF3B7-3FF9-4C57-BB98-BB6BBCF75D04}" destId="{22B0DE61-C1B8-478A-8B87-A79F7463A20C}" srcOrd="2" destOrd="0" presId="urn:microsoft.com/office/officeart/2005/8/layout/hList7#1"/>
    <dgm:cxn modelId="{E9679482-FFA7-4A66-8AD6-DC644E3A6189}" type="presParOf" srcId="{D62AF3B7-3FF9-4C57-BB98-BB6BBCF75D04}" destId="{5E2726DA-D1DC-4DAE-8C20-AF46CA3AC0F8}" srcOrd="3" destOrd="0" presId="urn:microsoft.com/office/officeart/2005/8/layout/hList7#1"/>
    <dgm:cxn modelId="{564918E1-C5F0-4C54-9FC3-BD48C172EDB8}" type="presParOf" srcId="{815C3B96-A90E-4D7F-8463-93B734FC5F18}" destId="{4390145B-2446-4C17-9922-0E939153F1EE}" srcOrd="7" destOrd="0" presId="urn:microsoft.com/office/officeart/2005/8/layout/hList7#1"/>
    <dgm:cxn modelId="{8C78AAD2-88BB-4505-B846-6D3B0CADEDC6}" type="presParOf" srcId="{815C3B96-A90E-4D7F-8463-93B734FC5F18}" destId="{E0B6075B-C2AA-4100-9904-D1DE0C6434BF}" srcOrd="8" destOrd="0" presId="urn:microsoft.com/office/officeart/2005/8/layout/hList7#1"/>
    <dgm:cxn modelId="{714780EB-26C5-4AC2-8EF3-867EF8211390}" type="presParOf" srcId="{E0B6075B-C2AA-4100-9904-D1DE0C6434BF}" destId="{2473025A-0328-4F80-AAAF-A350ECDB2D19}" srcOrd="0" destOrd="0" presId="urn:microsoft.com/office/officeart/2005/8/layout/hList7#1"/>
    <dgm:cxn modelId="{F92B1E00-EB3D-4636-B4BB-63AAB2E5637D}" type="presParOf" srcId="{E0B6075B-C2AA-4100-9904-D1DE0C6434BF}" destId="{176B1536-AC94-46A4-A011-0AA3A3CBE21C}" srcOrd="1" destOrd="0" presId="urn:microsoft.com/office/officeart/2005/8/layout/hList7#1"/>
    <dgm:cxn modelId="{E4C6591F-97F0-410B-8C58-1138510FE6E7}" type="presParOf" srcId="{E0B6075B-C2AA-4100-9904-D1DE0C6434BF}" destId="{D9614F23-0580-4EE8-8D48-4244BE98BDBD}" srcOrd="2" destOrd="0" presId="urn:microsoft.com/office/officeart/2005/8/layout/hList7#1"/>
    <dgm:cxn modelId="{90042014-8FE9-4E8C-9D30-1C94E4709FFE}" type="presParOf" srcId="{E0B6075B-C2AA-4100-9904-D1DE0C6434BF}" destId="{8EC7C98B-8179-4901-9A7A-F8E68EB5992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04B8E-1671-4856-8455-F79AD1BA5EB8}" type="doc">
      <dgm:prSet loTypeId="urn:microsoft.com/office/officeart/2005/8/layout/process4" loCatId="process" qsTypeId="urn:microsoft.com/office/officeart/2005/8/quickstyle/simple1" qsCatId="simple" csTypeId="urn:microsoft.com/office/officeart/2005/8/colors/accent3_2" csCatId="accent3" phldr="1"/>
      <dgm:spPr/>
      <dgm:t>
        <a:bodyPr/>
        <a:lstStyle/>
        <a:p>
          <a:endParaRPr lang="en-IN"/>
        </a:p>
      </dgm:t>
    </dgm:pt>
    <dgm:pt modelId="{177019D4-71FB-4076-BC11-DE1DE4122DC6}">
      <dgm:prSet phldrT="[Text]"/>
      <dgm:spPr>
        <a:solidFill>
          <a:schemeClr val="accent1"/>
        </a:solidFill>
      </dgm:spPr>
      <dgm:t>
        <a:bodyPr/>
        <a:lstStyle/>
        <a:p>
          <a:r>
            <a:rPr lang="en-IN" dirty="0"/>
            <a:t>Basic Requirements</a:t>
          </a:r>
        </a:p>
      </dgm:t>
    </dgm:pt>
    <dgm:pt modelId="{DB87DA47-7BFE-4468-9D0C-D4F94937C88D}" type="parTrans" cxnId="{7138C4A1-65F5-4FFA-8EE4-8C2846FD68BA}">
      <dgm:prSet/>
      <dgm:spPr/>
      <dgm:t>
        <a:bodyPr/>
        <a:lstStyle/>
        <a:p>
          <a:endParaRPr lang="en-IN"/>
        </a:p>
      </dgm:t>
    </dgm:pt>
    <dgm:pt modelId="{504B5553-CFE9-4C06-A410-CD0CDE720857}" type="sibTrans" cxnId="{7138C4A1-65F5-4FFA-8EE4-8C2846FD68BA}">
      <dgm:prSet/>
      <dgm:spPr/>
      <dgm:t>
        <a:bodyPr/>
        <a:lstStyle/>
        <a:p>
          <a:endParaRPr lang="en-IN"/>
        </a:p>
      </dgm:t>
    </dgm:pt>
    <dgm:pt modelId="{787B1F6D-8893-45DD-BD83-47A59BAD1310}">
      <dgm:prSet phldrT="[Text]"/>
      <dgm:spPr/>
      <dgm:t>
        <a:bodyPr/>
        <a:lstStyle/>
        <a:p>
          <a:r>
            <a:rPr lang="en-IN" dirty="0"/>
            <a:t>PAN</a:t>
          </a:r>
        </a:p>
      </dgm:t>
    </dgm:pt>
    <dgm:pt modelId="{881DF2A7-632B-442A-A6DF-7F2CD0EE8E19}" type="parTrans" cxnId="{F0F2D090-DE4B-4DE3-9E37-C36F84F93786}">
      <dgm:prSet/>
      <dgm:spPr/>
      <dgm:t>
        <a:bodyPr/>
        <a:lstStyle/>
        <a:p>
          <a:endParaRPr lang="en-IN"/>
        </a:p>
      </dgm:t>
    </dgm:pt>
    <dgm:pt modelId="{BE8B11D6-5ADE-4938-BAD1-1602BF0E3680}" type="sibTrans" cxnId="{F0F2D090-DE4B-4DE3-9E37-C36F84F93786}">
      <dgm:prSet/>
      <dgm:spPr/>
      <dgm:t>
        <a:bodyPr/>
        <a:lstStyle/>
        <a:p>
          <a:endParaRPr lang="en-IN"/>
        </a:p>
      </dgm:t>
    </dgm:pt>
    <dgm:pt modelId="{A9FB9581-7B36-4666-A83B-734364C8E692}">
      <dgm:prSet phldrT="[Text]"/>
      <dgm:spPr>
        <a:solidFill>
          <a:schemeClr val="accent1"/>
        </a:solidFill>
      </dgm:spPr>
      <dgm:t>
        <a:bodyPr/>
        <a:lstStyle/>
        <a:p>
          <a:r>
            <a:rPr lang="en-IN" dirty="0"/>
            <a:t>Fill the Application Form ( </a:t>
          </a:r>
          <a:r>
            <a:rPr lang="en-IN" dirty="0">
              <a:solidFill>
                <a:srgbClr val="C00000"/>
              </a:solidFill>
            </a:rPr>
            <a:t>Check Power of Attorney</a:t>
          </a:r>
          <a:r>
            <a:rPr lang="en-IN" dirty="0"/>
            <a:t>)</a:t>
          </a:r>
        </a:p>
      </dgm:t>
    </dgm:pt>
    <dgm:pt modelId="{A038555A-0DB8-41D6-B5B8-DE3F6F0D9007}" type="parTrans" cxnId="{7703F8D6-A35F-4157-A612-C31FF0743AD4}">
      <dgm:prSet/>
      <dgm:spPr/>
      <dgm:t>
        <a:bodyPr/>
        <a:lstStyle/>
        <a:p>
          <a:endParaRPr lang="en-IN"/>
        </a:p>
      </dgm:t>
    </dgm:pt>
    <dgm:pt modelId="{F0707B7C-2ABF-4F6A-971D-83270E88DA92}" type="sibTrans" cxnId="{7703F8D6-A35F-4157-A612-C31FF0743AD4}">
      <dgm:prSet/>
      <dgm:spPr/>
      <dgm:t>
        <a:bodyPr/>
        <a:lstStyle/>
        <a:p>
          <a:endParaRPr lang="en-IN"/>
        </a:p>
      </dgm:t>
    </dgm:pt>
    <dgm:pt modelId="{6CAD279D-214C-4924-B0C8-372EDDD17F5E}">
      <dgm:prSet phldrT="[Text]"/>
      <dgm:spPr>
        <a:solidFill>
          <a:schemeClr val="accent1"/>
        </a:solidFill>
      </dgm:spPr>
      <dgm:t>
        <a:bodyPr/>
        <a:lstStyle/>
        <a:p>
          <a:r>
            <a:rPr lang="en-IN" dirty="0"/>
            <a:t>Demat Account opened (</a:t>
          </a:r>
          <a:r>
            <a:rPr lang="en-IN" dirty="0">
              <a:hlinkClick xmlns:r="http://schemas.openxmlformats.org/officeDocument/2006/relationships" r:id="" action="ppaction://noaction"/>
            </a:rPr>
            <a:t>BSDA</a:t>
          </a:r>
          <a:r>
            <a:rPr lang="en-IN" dirty="0"/>
            <a:t> an option) </a:t>
          </a:r>
        </a:p>
      </dgm:t>
    </dgm:pt>
    <dgm:pt modelId="{E1AF29E7-17E2-4300-B48F-12C96A555BBA}" type="parTrans" cxnId="{52FC42D6-BCA5-4C23-8CC8-9203890F890E}">
      <dgm:prSet/>
      <dgm:spPr/>
      <dgm:t>
        <a:bodyPr/>
        <a:lstStyle/>
        <a:p>
          <a:endParaRPr lang="en-IN"/>
        </a:p>
      </dgm:t>
    </dgm:pt>
    <dgm:pt modelId="{3B9F8433-455B-4E70-B96B-A746A6B080D8}" type="sibTrans" cxnId="{52FC42D6-BCA5-4C23-8CC8-9203890F890E}">
      <dgm:prSet/>
      <dgm:spPr/>
      <dgm:t>
        <a:bodyPr/>
        <a:lstStyle/>
        <a:p>
          <a:endParaRPr lang="en-IN"/>
        </a:p>
      </dgm:t>
    </dgm:pt>
    <dgm:pt modelId="{4A122DC4-B1AF-47EE-9DE6-E49E55B85076}">
      <dgm:prSet/>
      <dgm:spPr/>
      <dgm:t>
        <a:bodyPr/>
        <a:lstStyle/>
        <a:p>
          <a:r>
            <a:rPr lang="en-IN" dirty="0" err="1"/>
            <a:t>Aadhar</a:t>
          </a:r>
          <a:r>
            <a:rPr lang="en-IN" dirty="0"/>
            <a:t> Card / Proof of identity and address</a:t>
          </a:r>
        </a:p>
      </dgm:t>
    </dgm:pt>
    <dgm:pt modelId="{BC05715F-7384-4A91-B98E-3BB009EF23E2}" type="parTrans" cxnId="{416ACF67-BB0F-4269-83B0-4EA3F731C192}">
      <dgm:prSet/>
      <dgm:spPr/>
      <dgm:t>
        <a:bodyPr/>
        <a:lstStyle/>
        <a:p>
          <a:endParaRPr lang="en-IN"/>
        </a:p>
      </dgm:t>
    </dgm:pt>
    <dgm:pt modelId="{DBFF11D2-3767-4E3E-87BE-AB9D6DCDBC16}" type="sibTrans" cxnId="{416ACF67-BB0F-4269-83B0-4EA3F731C192}">
      <dgm:prSet/>
      <dgm:spPr/>
      <dgm:t>
        <a:bodyPr/>
        <a:lstStyle/>
        <a:p>
          <a:endParaRPr lang="en-IN"/>
        </a:p>
      </dgm:t>
    </dgm:pt>
    <dgm:pt modelId="{61C72EE8-48E1-43E2-816A-4430D5815F99}">
      <dgm:prSet phldrT="[Text]"/>
      <dgm:spPr/>
      <dgm:t>
        <a:bodyPr/>
        <a:lstStyle/>
        <a:p>
          <a:r>
            <a:rPr lang="en-IN" dirty="0"/>
            <a:t>Photo</a:t>
          </a:r>
        </a:p>
      </dgm:t>
    </dgm:pt>
    <dgm:pt modelId="{861FC29F-CC9A-452A-8AFC-EE36CB3F8A1E}" type="sibTrans" cxnId="{E2E74905-EE40-496B-88B7-A4EA39C808A9}">
      <dgm:prSet/>
      <dgm:spPr/>
      <dgm:t>
        <a:bodyPr/>
        <a:lstStyle/>
        <a:p>
          <a:endParaRPr lang="en-IN"/>
        </a:p>
      </dgm:t>
    </dgm:pt>
    <dgm:pt modelId="{1A4D757A-E13F-4809-8027-930A99879710}" type="parTrans" cxnId="{E2E74905-EE40-496B-88B7-A4EA39C808A9}">
      <dgm:prSet/>
      <dgm:spPr/>
      <dgm:t>
        <a:bodyPr/>
        <a:lstStyle/>
        <a:p>
          <a:endParaRPr lang="en-IN"/>
        </a:p>
      </dgm:t>
    </dgm:pt>
    <dgm:pt modelId="{8CE3BF12-52FF-425D-801D-285613C9FCE7}">
      <dgm:prSet phldrT="[Text]"/>
      <dgm:spPr/>
      <dgm:t>
        <a:bodyPr/>
        <a:lstStyle/>
        <a:p>
          <a:r>
            <a:rPr lang="en-IN" dirty="0"/>
            <a:t>DP- Client Agreement duly signed in 100 rupees stamp paper</a:t>
          </a:r>
        </a:p>
      </dgm:t>
    </dgm:pt>
    <dgm:pt modelId="{0E1740A4-A1C5-46E0-B0AB-C38840ACB5C0}" type="sibTrans" cxnId="{9C4C5B73-9DE0-4C66-A000-714287175652}">
      <dgm:prSet/>
      <dgm:spPr/>
      <dgm:t>
        <a:bodyPr/>
        <a:lstStyle/>
        <a:p>
          <a:endParaRPr lang="en-IN"/>
        </a:p>
      </dgm:t>
    </dgm:pt>
    <dgm:pt modelId="{3DD2006A-10C2-43A3-A6F1-988E7B96D2AB}" type="parTrans" cxnId="{9C4C5B73-9DE0-4C66-A000-714287175652}">
      <dgm:prSet/>
      <dgm:spPr/>
      <dgm:t>
        <a:bodyPr/>
        <a:lstStyle/>
        <a:p>
          <a:endParaRPr lang="en-IN"/>
        </a:p>
      </dgm:t>
    </dgm:pt>
    <dgm:pt modelId="{55E10850-EE3D-4D9F-838F-D763E6D09833}">
      <dgm:prSet/>
      <dgm:spPr/>
      <dgm:t>
        <a:bodyPr/>
        <a:lstStyle/>
        <a:p>
          <a:r>
            <a:rPr lang="en-IN" dirty="0"/>
            <a:t>Copy of report – client details captured in the system</a:t>
          </a:r>
        </a:p>
      </dgm:t>
    </dgm:pt>
    <dgm:pt modelId="{339D3EF0-FF22-483F-81DF-4C54EC6B1C3D}" type="parTrans" cxnId="{687097BD-2057-4834-8EA4-73FEE9405535}">
      <dgm:prSet/>
      <dgm:spPr/>
      <dgm:t>
        <a:bodyPr/>
        <a:lstStyle/>
        <a:p>
          <a:endParaRPr lang="en-IN"/>
        </a:p>
      </dgm:t>
    </dgm:pt>
    <dgm:pt modelId="{1DFF60FF-DF3C-44D6-B368-6CF28B10CBD0}" type="sibTrans" cxnId="{687097BD-2057-4834-8EA4-73FEE9405535}">
      <dgm:prSet/>
      <dgm:spPr/>
      <dgm:t>
        <a:bodyPr/>
        <a:lstStyle/>
        <a:p>
          <a:endParaRPr lang="en-IN"/>
        </a:p>
      </dgm:t>
    </dgm:pt>
    <dgm:pt modelId="{92DD1913-17A1-47F3-8102-D72790144292}">
      <dgm:prSet/>
      <dgm:spPr/>
      <dgm:t>
        <a:bodyPr/>
        <a:lstStyle/>
        <a:p>
          <a:r>
            <a:rPr lang="en-IN" dirty="0"/>
            <a:t>Deliver Instruction Slip Book </a:t>
          </a:r>
        </a:p>
        <a:p>
          <a:r>
            <a:rPr lang="en-IN"/>
            <a:t>(like </a:t>
          </a:r>
          <a:r>
            <a:rPr lang="en-IN" dirty="0"/>
            <a:t>cheque book)</a:t>
          </a:r>
        </a:p>
      </dgm:t>
    </dgm:pt>
    <dgm:pt modelId="{EE46C1FB-D087-49F6-876D-4D36C62EAB04}" type="parTrans" cxnId="{DEBCBD20-96CC-4D62-A9E3-CACA68CF77A4}">
      <dgm:prSet/>
      <dgm:spPr/>
      <dgm:t>
        <a:bodyPr/>
        <a:lstStyle/>
        <a:p>
          <a:endParaRPr lang="en-IN"/>
        </a:p>
      </dgm:t>
    </dgm:pt>
    <dgm:pt modelId="{553E07F8-18B0-4F6D-AC92-073D05A892C5}" type="sibTrans" cxnId="{DEBCBD20-96CC-4D62-A9E3-CACA68CF77A4}">
      <dgm:prSet/>
      <dgm:spPr/>
      <dgm:t>
        <a:bodyPr/>
        <a:lstStyle/>
        <a:p>
          <a:endParaRPr lang="en-IN"/>
        </a:p>
      </dgm:t>
    </dgm:pt>
    <dgm:pt modelId="{CD80E8B0-F652-45D1-ABAF-B3DD37410C3F}">
      <dgm:prSet/>
      <dgm:spPr/>
      <dgm:t>
        <a:bodyPr/>
        <a:lstStyle/>
        <a:p>
          <a:r>
            <a:rPr lang="en-IN" dirty="0"/>
            <a:t>Unique ID ( 8/16 digit )</a:t>
          </a:r>
        </a:p>
      </dgm:t>
    </dgm:pt>
    <dgm:pt modelId="{405FC95F-4B2A-482C-A040-1AA7EFD8A36C}" type="parTrans" cxnId="{FC81D547-CD6F-473B-B04D-56F3F6E72AD0}">
      <dgm:prSet/>
      <dgm:spPr/>
      <dgm:t>
        <a:bodyPr/>
        <a:lstStyle/>
        <a:p>
          <a:endParaRPr lang="en-IN"/>
        </a:p>
      </dgm:t>
    </dgm:pt>
    <dgm:pt modelId="{335AE4FE-8F66-4849-A111-991379A6BAF4}" type="sibTrans" cxnId="{FC81D547-CD6F-473B-B04D-56F3F6E72AD0}">
      <dgm:prSet/>
      <dgm:spPr/>
      <dgm:t>
        <a:bodyPr/>
        <a:lstStyle/>
        <a:p>
          <a:endParaRPr lang="en-IN"/>
        </a:p>
      </dgm:t>
    </dgm:pt>
    <dgm:pt modelId="{9C7419BC-600A-49B2-B41E-C4FBDCB4A331}">
      <dgm:prSet/>
      <dgm:spPr/>
      <dgm:t>
        <a:bodyPr/>
        <a:lstStyle/>
        <a:p>
          <a:r>
            <a:rPr lang="en-IN" dirty="0"/>
            <a:t>Bank Account</a:t>
          </a:r>
        </a:p>
      </dgm:t>
    </dgm:pt>
    <dgm:pt modelId="{C95D3D0F-6DA8-4162-B29C-83D310F8F787}" type="parTrans" cxnId="{E354A51E-ADF7-48C1-B0D6-95CEEA16CCD6}">
      <dgm:prSet/>
      <dgm:spPr/>
      <dgm:t>
        <a:bodyPr/>
        <a:lstStyle/>
        <a:p>
          <a:endParaRPr lang="en-IN"/>
        </a:p>
      </dgm:t>
    </dgm:pt>
    <dgm:pt modelId="{9B92C57A-9911-410A-ADC9-69BF281ABCC4}" type="sibTrans" cxnId="{E354A51E-ADF7-48C1-B0D6-95CEEA16CCD6}">
      <dgm:prSet/>
      <dgm:spPr/>
      <dgm:t>
        <a:bodyPr/>
        <a:lstStyle/>
        <a:p>
          <a:endParaRPr lang="en-IN"/>
        </a:p>
      </dgm:t>
    </dgm:pt>
    <dgm:pt modelId="{0D62DA9B-06A3-4DBA-A937-3D5E53BAE739}" type="pres">
      <dgm:prSet presAssocID="{58704B8E-1671-4856-8455-F79AD1BA5EB8}" presName="Name0" presStyleCnt="0">
        <dgm:presLayoutVars>
          <dgm:dir/>
          <dgm:animLvl val="lvl"/>
          <dgm:resizeHandles val="exact"/>
        </dgm:presLayoutVars>
      </dgm:prSet>
      <dgm:spPr/>
    </dgm:pt>
    <dgm:pt modelId="{FC9D6A53-C463-421E-85F1-9AC26F2FCAB9}" type="pres">
      <dgm:prSet presAssocID="{6CAD279D-214C-4924-B0C8-372EDDD17F5E}" presName="boxAndChildren" presStyleCnt="0"/>
      <dgm:spPr/>
    </dgm:pt>
    <dgm:pt modelId="{41000836-AC9E-4FE3-88FF-01419E60253B}" type="pres">
      <dgm:prSet presAssocID="{6CAD279D-214C-4924-B0C8-372EDDD17F5E}" presName="parentTextBox" presStyleLbl="node1" presStyleIdx="0" presStyleCnt="3"/>
      <dgm:spPr/>
    </dgm:pt>
    <dgm:pt modelId="{EAEC7F6D-F1A3-4DDF-A3EC-35D325954541}" type="pres">
      <dgm:prSet presAssocID="{6CAD279D-214C-4924-B0C8-372EDDD17F5E}" presName="entireBox" presStyleLbl="node1" presStyleIdx="0" presStyleCnt="3"/>
      <dgm:spPr/>
    </dgm:pt>
    <dgm:pt modelId="{B2CFA8E1-6C53-4590-9B5A-0270AEB33754}" type="pres">
      <dgm:prSet presAssocID="{6CAD279D-214C-4924-B0C8-372EDDD17F5E}" presName="descendantBox" presStyleCnt="0"/>
      <dgm:spPr/>
    </dgm:pt>
    <dgm:pt modelId="{F6A50845-B553-4379-8735-004CB387FB2B}" type="pres">
      <dgm:prSet presAssocID="{CD80E8B0-F652-45D1-ABAF-B3DD37410C3F}" presName="childTextBox" presStyleLbl="fgAccFollowNode1" presStyleIdx="0" presStyleCnt="8">
        <dgm:presLayoutVars>
          <dgm:bulletEnabled val="1"/>
        </dgm:presLayoutVars>
      </dgm:prSet>
      <dgm:spPr/>
    </dgm:pt>
    <dgm:pt modelId="{93E8F984-663E-43E1-A26A-91F4929F147F}" type="pres">
      <dgm:prSet presAssocID="{92DD1913-17A1-47F3-8102-D72790144292}" presName="childTextBox" presStyleLbl="fgAccFollowNode1" presStyleIdx="1" presStyleCnt="8">
        <dgm:presLayoutVars>
          <dgm:bulletEnabled val="1"/>
        </dgm:presLayoutVars>
      </dgm:prSet>
      <dgm:spPr/>
    </dgm:pt>
    <dgm:pt modelId="{8BF6EDD7-A445-4AA1-B28E-8DE651DE31B5}" type="pres">
      <dgm:prSet presAssocID="{55E10850-EE3D-4D9F-838F-D763E6D09833}" presName="childTextBox" presStyleLbl="fgAccFollowNode1" presStyleIdx="2" presStyleCnt="8">
        <dgm:presLayoutVars>
          <dgm:bulletEnabled val="1"/>
        </dgm:presLayoutVars>
      </dgm:prSet>
      <dgm:spPr/>
    </dgm:pt>
    <dgm:pt modelId="{D81E5E75-C912-4762-8F42-622AE45D51B7}" type="pres">
      <dgm:prSet presAssocID="{F0707B7C-2ABF-4F6A-971D-83270E88DA92}" presName="sp" presStyleCnt="0"/>
      <dgm:spPr/>
    </dgm:pt>
    <dgm:pt modelId="{8183A76F-DF81-4C5D-A496-63E37CCE2FBD}" type="pres">
      <dgm:prSet presAssocID="{A9FB9581-7B36-4666-A83B-734364C8E692}" presName="arrowAndChildren" presStyleCnt="0"/>
      <dgm:spPr/>
    </dgm:pt>
    <dgm:pt modelId="{366B8D8A-2EF1-402D-A922-330E73295B9E}" type="pres">
      <dgm:prSet presAssocID="{A9FB9581-7B36-4666-A83B-734364C8E692}" presName="parentTextArrow" presStyleLbl="node1" presStyleIdx="0" presStyleCnt="3"/>
      <dgm:spPr/>
    </dgm:pt>
    <dgm:pt modelId="{9686125E-379E-4463-93CA-0ED107338A3E}" type="pres">
      <dgm:prSet presAssocID="{A9FB9581-7B36-4666-A83B-734364C8E692}" presName="arrow" presStyleLbl="node1" presStyleIdx="1" presStyleCnt="3"/>
      <dgm:spPr/>
    </dgm:pt>
    <dgm:pt modelId="{5393407D-2744-4436-9DE4-6288CEFAB047}" type="pres">
      <dgm:prSet presAssocID="{A9FB9581-7B36-4666-A83B-734364C8E692}" presName="descendantArrow" presStyleCnt="0"/>
      <dgm:spPr/>
    </dgm:pt>
    <dgm:pt modelId="{DAFCF88D-D55D-4F0B-818E-DEC7E348D63C}" type="pres">
      <dgm:prSet presAssocID="{8CE3BF12-52FF-425D-801D-285613C9FCE7}" presName="childTextArrow" presStyleLbl="fgAccFollowNode1" presStyleIdx="3" presStyleCnt="8">
        <dgm:presLayoutVars>
          <dgm:bulletEnabled val="1"/>
        </dgm:presLayoutVars>
      </dgm:prSet>
      <dgm:spPr/>
    </dgm:pt>
    <dgm:pt modelId="{7BF56F8E-A4E6-4CB0-8EEF-9550FA2B69BC}" type="pres">
      <dgm:prSet presAssocID="{504B5553-CFE9-4C06-A410-CD0CDE720857}" presName="sp" presStyleCnt="0"/>
      <dgm:spPr/>
    </dgm:pt>
    <dgm:pt modelId="{E2287DF6-B9B9-443E-A07F-6DF7C5315325}" type="pres">
      <dgm:prSet presAssocID="{177019D4-71FB-4076-BC11-DE1DE4122DC6}" presName="arrowAndChildren" presStyleCnt="0"/>
      <dgm:spPr/>
    </dgm:pt>
    <dgm:pt modelId="{C4B21975-F90B-4A5A-9AA8-8BD397ECD027}" type="pres">
      <dgm:prSet presAssocID="{177019D4-71FB-4076-BC11-DE1DE4122DC6}" presName="parentTextArrow" presStyleLbl="node1" presStyleIdx="1" presStyleCnt="3"/>
      <dgm:spPr/>
    </dgm:pt>
    <dgm:pt modelId="{BBA7C25E-2F0C-4C63-8CC6-E870DFFC9473}" type="pres">
      <dgm:prSet presAssocID="{177019D4-71FB-4076-BC11-DE1DE4122DC6}" presName="arrow" presStyleLbl="node1" presStyleIdx="2" presStyleCnt="3" custLinFactNeighborY="2623"/>
      <dgm:spPr/>
    </dgm:pt>
    <dgm:pt modelId="{5B63B1C4-44B9-4D66-9E91-6615683E77F3}" type="pres">
      <dgm:prSet presAssocID="{177019D4-71FB-4076-BC11-DE1DE4122DC6}" presName="descendantArrow" presStyleCnt="0"/>
      <dgm:spPr/>
    </dgm:pt>
    <dgm:pt modelId="{40D4FC6E-50E9-410F-A780-F3C049B0E7F0}" type="pres">
      <dgm:prSet presAssocID="{787B1F6D-8893-45DD-BD83-47A59BAD1310}" presName="childTextArrow" presStyleLbl="fgAccFollowNode1" presStyleIdx="4" presStyleCnt="8">
        <dgm:presLayoutVars>
          <dgm:bulletEnabled val="1"/>
        </dgm:presLayoutVars>
      </dgm:prSet>
      <dgm:spPr/>
    </dgm:pt>
    <dgm:pt modelId="{620370A4-EF04-43FF-91E9-3074D31D6A0D}" type="pres">
      <dgm:prSet presAssocID="{4A122DC4-B1AF-47EE-9DE6-E49E55B85076}" presName="childTextArrow" presStyleLbl="fgAccFollowNode1" presStyleIdx="5" presStyleCnt="8">
        <dgm:presLayoutVars>
          <dgm:bulletEnabled val="1"/>
        </dgm:presLayoutVars>
      </dgm:prSet>
      <dgm:spPr/>
    </dgm:pt>
    <dgm:pt modelId="{145E14A3-38EE-400F-9FF0-AA91986FC4F1}" type="pres">
      <dgm:prSet presAssocID="{9C7419BC-600A-49B2-B41E-C4FBDCB4A331}" presName="childTextArrow" presStyleLbl="fgAccFollowNode1" presStyleIdx="6" presStyleCnt="8">
        <dgm:presLayoutVars>
          <dgm:bulletEnabled val="1"/>
        </dgm:presLayoutVars>
      </dgm:prSet>
      <dgm:spPr/>
    </dgm:pt>
    <dgm:pt modelId="{02B572DD-C41C-40C7-9F18-1339F1F8B64C}" type="pres">
      <dgm:prSet presAssocID="{61C72EE8-48E1-43E2-816A-4430D5815F99}" presName="childTextArrow" presStyleLbl="fgAccFollowNode1" presStyleIdx="7" presStyleCnt="8">
        <dgm:presLayoutVars>
          <dgm:bulletEnabled val="1"/>
        </dgm:presLayoutVars>
      </dgm:prSet>
      <dgm:spPr/>
    </dgm:pt>
  </dgm:ptLst>
  <dgm:cxnLst>
    <dgm:cxn modelId="{1D34AC04-77DC-4994-942F-8D03AFAD3AB8}" type="presOf" srcId="{CD80E8B0-F652-45D1-ABAF-B3DD37410C3F}" destId="{F6A50845-B553-4379-8735-004CB387FB2B}" srcOrd="0" destOrd="0" presId="urn:microsoft.com/office/officeart/2005/8/layout/process4"/>
    <dgm:cxn modelId="{E2E74905-EE40-496B-88B7-A4EA39C808A9}" srcId="{177019D4-71FB-4076-BC11-DE1DE4122DC6}" destId="{61C72EE8-48E1-43E2-816A-4430D5815F99}" srcOrd="3" destOrd="0" parTransId="{1A4D757A-E13F-4809-8027-930A99879710}" sibTransId="{861FC29F-CC9A-452A-8AFC-EE36CB3F8A1E}"/>
    <dgm:cxn modelId="{DE46B313-196B-4F1E-8FD0-5A3C850F16F3}" type="presOf" srcId="{A9FB9581-7B36-4666-A83B-734364C8E692}" destId="{366B8D8A-2EF1-402D-A922-330E73295B9E}" srcOrd="0" destOrd="0" presId="urn:microsoft.com/office/officeart/2005/8/layout/process4"/>
    <dgm:cxn modelId="{E354A51E-ADF7-48C1-B0D6-95CEEA16CCD6}" srcId="{177019D4-71FB-4076-BC11-DE1DE4122DC6}" destId="{9C7419BC-600A-49B2-B41E-C4FBDCB4A331}" srcOrd="2" destOrd="0" parTransId="{C95D3D0F-6DA8-4162-B29C-83D310F8F787}" sibTransId="{9B92C57A-9911-410A-ADC9-69BF281ABCC4}"/>
    <dgm:cxn modelId="{DEBCBD20-96CC-4D62-A9E3-CACA68CF77A4}" srcId="{6CAD279D-214C-4924-B0C8-372EDDD17F5E}" destId="{92DD1913-17A1-47F3-8102-D72790144292}" srcOrd="1" destOrd="0" parTransId="{EE46C1FB-D087-49F6-876D-4D36C62EAB04}" sibTransId="{553E07F8-18B0-4F6D-AC92-073D05A892C5}"/>
    <dgm:cxn modelId="{DB875732-D730-4F47-81C0-36A1CC490201}" type="presOf" srcId="{9C7419BC-600A-49B2-B41E-C4FBDCB4A331}" destId="{145E14A3-38EE-400F-9FF0-AA91986FC4F1}" srcOrd="0" destOrd="0" presId="urn:microsoft.com/office/officeart/2005/8/layout/process4"/>
    <dgm:cxn modelId="{8EACB53F-A0AB-435C-9BF3-75FB3528C5BD}" type="presOf" srcId="{61C72EE8-48E1-43E2-816A-4430D5815F99}" destId="{02B572DD-C41C-40C7-9F18-1339F1F8B64C}" srcOrd="0" destOrd="0" presId="urn:microsoft.com/office/officeart/2005/8/layout/process4"/>
    <dgm:cxn modelId="{D0238042-767B-4187-A824-2A1A60B4BD28}" type="presOf" srcId="{6CAD279D-214C-4924-B0C8-372EDDD17F5E}" destId="{EAEC7F6D-F1A3-4DDF-A3EC-35D325954541}" srcOrd="1" destOrd="0" presId="urn:microsoft.com/office/officeart/2005/8/layout/process4"/>
    <dgm:cxn modelId="{FF1A6B43-CC79-407D-BA48-927C2B95FEF7}" type="presOf" srcId="{92DD1913-17A1-47F3-8102-D72790144292}" destId="{93E8F984-663E-43E1-A26A-91F4929F147F}" srcOrd="0" destOrd="0" presId="urn:microsoft.com/office/officeart/2005/8/layout/process4"/>
    <dgm:cxn modelId="{416ACF67-BB0F-4269-83B0-4EA3F731C192}" srcId="{177019D4-71FB-4076-BC11-DE1DE4122DC6}" destId="{4A122DC4-B1AF-47EE-9DE6-E49E55B85076}" srcOrd="1" destOrd="0" parTransId="{BC05715F-7384-4A91-B98E-3BB009EF23E2}" sibTransId="{DBFF11D2-3767-4E3E-87BE-AB9D6DCDBC16}"/>
    <dgm:cxn modelId="{FC81D547-CD6F-473B-B04D-56F3F6E72AD0}" srcId="{6CAD279D-214C-4924-B0C8-372EDDD17F5E}" destId="{CD80E8B0-F652-45D1-ABAF-B3DD37410C3F}" srcOrd="0" destOrd="0" parTransId="{405FC95F-4B2A-482C-A040-1AA7EFD8A36C}" sibTransId="{335AE4FE-8F66-4849-A111-991379A6BAF4}"/>
    <dgm:cxn modelId="{AA86A24D-0EF0-43C4-BD2F-360491DCCC19}" type="presOf" srcId="{6CAD279D-214C-4924-B0C8-372EDDD17F5E}" destId="{41000836-AC9E-4FE3-88FF-01419E60253B}" srcOrd="0" destOrd="0" presId="urn:microsoft.com/office/officeart/2005/8/layout/process4"/>
    <dgm:cxn modelId="{6322F74F-53C7-4E3E-A9FD-A49AA0BFA019}" type="presOf" srcId="{8CE3BF12-52FF-425D-801D-285613C9FCE7}" destId="{DAFCF88D-D55D-4F0B-818E-DEC7E348D63C}" srcOrd="0" destOrd="0" presId="urn:microsoft.com/office/officeart/2005/8/layout/process4"/>
    <dgm:cxn modelId="{9C4C5B73-9DE0-4C66-A000-714287175652}" srcId="{A9FB9581-7B36-4666-A83B-734364C8E692}" destId="{8CE3BF12-52FF-425D-801D-285613C9FCE7}" srcOrd="0" destOrd="0" parTransId="{3DD2006A-10C2-43A3-A6F1-988E7B96D2AB}" sibTransId="{0E1740A4-A1C5-46E0-B0AB-C38840ACB5C0}"/>
    <dgm:cxn modelId="{C9FC6874-BA06-42D4-8EF5-81E40703EDD1}" type="presOf" srcId="{A9FB9581-7B36-4666-A83B-734364C8E692}" destId="{9686125E-379E-4463-93CA-0ED107338A3E}" srcOrd="1" destOrd="0" presId="urn:microsoft.com/office/officeart/2005/8/layout/process4"/>
    <dgm:cxn modelId="{F0F2D090-DE4B-4DE3-9E37-C36F84F93786}" srcId="{177019D4-71FB-4076-BC11-DE1DE4122DC6}" destId="{787B1F6D-8893-45DD-BD83-47A59BAD1310}" srcOrd="0" destOrd="0" parTransId="{881DF2A7-632B-442A-A6DF-7F2CD0EE8E19}" sibTransId="{BE8B11D6-5ADE-4938-BAD1-1602BF0E3680}"/>
    <dgm:cxn modelId="{7138C4A1-65F5-4FFA-8EE4-8C2846FD68BA}" srcId="{58704B8E-1671-4856-8455-F79AD1BA5EB8}" destId="{177019D4-71FB-4076-BC11-DE1DE4122DC6}" srcOrd="0" destOrd="0" parTransId="{DB87DA47-7BFE-4468-9D0C-D4F94937C88D}" sibTransId="{504B5553-CFE9-4C06-A410-CD0CDE720857}"/>
    <dgm:cxn modelId="{B08C44B5-B6A9-41A5-AA8E-4AB7282CF44C}" type="presOf" srcId="{58704B8E-1671-4856-8455-F79AD1BA5EB8}" destId="{0D62DA9B-06A3-4DBA-A937-3D5E53BAE739}" srcOrd="0" destOrd="0" presId="urn:microsoft.com/office/officeart/2005/8/layout/process4"/>
    <dgm:cxn modelId="{687097BD-2057-4834-8EA4-73FEE9405535}" srcId="{6CAD279D-214C-4924-B0C8-372EDDD17F5E}" destId="{55E10850-EE3D-4D9F-838F-D763E6D09833}" srcOrd="2" destOrd="0" parTransId="{339D3EF0-FF22-483F-81DF-4C54EC6B1C3D}" sibTransId="{1DFF60FF-DF3C-44D6-B368-6CF28B10CBD0}"/>
    <dgm:cxn modelId="{36E3DAC7-8603-4CE7-A805-5876DF53F26D}" type="presOf" srcId="{4A122DC4-B1AF-47EE-9DE6-E49E55B85076}" destId="{620370A4-EF04-43FF-91E9-3074D31D6A0D}" srcOrd="0" destOrd="0" presId="urn:microsoft.com/office/officeart/2005/8/layout/process4"/>
    <dgm:cxn modelId="{52FC42D6-BCA5-4C23-8CC8-9203890F890E}" srcId="{58704B8E-1671-4856-8455-F79AD1BA5EB8}" destId="{6CAD279D-214C-4924-B0C8-372EDDD17F5E}" srcOrd="2" destOrd="0" parTransId="{E1AF29E7-17E2-4300-B48F-12C96A555BBA}" sibTransId="{3B9F8433-455B-4E70-B96B-A746A6B080D8}"/>
    <dgm:cxn modelId="{7703F8D6-A35F-4157-A612-C31FF0743AD4}" srcId="{58704B8E-1671-4856-8455-F79AD1BA5EB8}" destId="{A9FB9581-7B36-4666-A83B-734364C8E692}" srcOrd="1" destOrd="0" parTransId="{A038555A-0DB8-41D6-B5B8-DE3F6F0D9007}" sibTransId="{F0707B7C-2ABF-4F6A-971D-83270E88DA92}"/>
    <dgm:cxn modelId="{24FD10D7-6BC6-4BE4-8518-73685A8C811D}" type="presOf" srcId="{787B1F6D-8893-45DD-BD83-47A59BAD1310}" destId="{40D4FC6E-50E9-410F-A780-F3C049B0E7F0}" srcOrd="0" destOrd="0" presId="urn:microsoft.com/office/officeart/2005/8/layout/process4"/>
    <dgm:cxn modelId="{337AD9DC-BD8F-4F9E-8480-B7750EE231DD}" type="presOf" srcId="{55E10850-EE3D-4D9F-838F-D763E6D09833}" destId="{8BF6EDD7-A445-4AA1-B28E-8DE651DE31B5}" srcOrd="0" destOrd="0" presId="urn:microsoft.com/office/officeart/2005/8/layout/process4"/>
    <dgm:cxn modelId="{92177BFA-7983-43E3-BC0A-3A2E174BB15F}" type="presOf" srcId="{177019D4-71FB-4076-BC11-DE1DE4122DC6}" destId="{BBA7C25E-2F0C-4C63-8CC6-E870DFFC9473}" srcOrd="1" destOrd="0" presId="urn:microsoft.com/office/officeart/2005/8/layout/process4"/>
    <dgm:cxn modelId="{38E691FF-C0C9-4C7F-BF8C-253EDC1B3CDD}" type="presOf" srcId="{177019D4-71FB-4076-BC11-DE1DE4122DC6}" destId="{C4B21975-F90B-4A5A-9AA8-8BD397ECD027}" srcOrd="0" destOrd="0" presId="urn:microsoft.com/office/officeart/2005/8/layout/process4"/>
    <dgm:cxn modelId="{BFB1CB89-DC35-4507-8D79-1F5697A86618}" type="presParOf" srcId="{0D62DA9B-06A3-4DBA-A937-3D5E53BAE739}" destId="{FC9D6A53-C463-421E-85F1-9AC26F2FCAB9}" srcOrd="0" destOrd="0" presId="urn:microsoft.com/office/officeart/2005/8/layout/process4"/>
    <dgm:cxn modelId="{E9577798-9706-45E4-A73B-601509373EEC}" type="presParOf" srcId="{FC9D6A53-C463-421E-85F1-9AC26F2FCAB9}" destId="{41000836-AC9E-4FE3-88FF-01419E60253B}" srcOrd="0" destOrd="0" presId="urn:microsoft.com/office/officeart/2005/8/layout/process4"/>
    <dgm:cxn modelId="{518C4D7A-E087-4A3D-BF5E-B8885127F225}" type="presParOf" srcId="{FC9D6A53-C463-421E-85F1-9AC26F2FCAB9}" destId="{EAEC7F6D-F1A3-4DDF-A3EC-35D325954541}" srcOrd="1" destOrd="0" presId="urn:microsoft.com/office/officeart/2005/8/layout/process4"/>
    <dgm:cxn modelId="{47257838-8F32-475B-A0F0-CFFC15DBE5C9}" type="presParOf" srcId="{FC9D6A53-C463-421E-85F1-9AC26F2FCAB9}" destId="{B2CFA8E1-6C53-4590-9B5A-0270AEB33754}" srcOrd="2" destOrd="0" presId="urn:microsoft.com/office/officeart/2005/8/layout/process4"/>
    <dgm:cxn modelId="{85EFFD45-FCC0-4E95-8B10-F86C7142867B}" type="presParOf" srcId="{B2CFA8E1-6C53-4590-9B5A-0270AEB33754}" destId="{F6A50845-B553-4379-8735-004CB387FB2B}" srcOrd="0" destOrd="0" presId="urn:microsoft.com/office/officeart/2005/8/layout/process4"/>
    <dgm:cxn modelId="{966C17B0-E0D8-4ED0-9349-FEF83E1A7599}" type="presParOf" srcId="{B2CFA8E1-6C53-4590-9B5A-0270AEB33754}" destId="{93E8F984-663E-43E1-A26A-91F4929F147F}" srcOrd="1" destOrd="0" presId="urn:microsoft.com/office/officeart/2005/8/layout/process4"/>
    <dgm:cxn modelId="{576315F8-4A39-4FEB-89E3-F55E1C55772A}" type="presParOf" srcId="{B2CFA8E1-6C53-4590-9B5A-0270AEB33754}" destId="{8BF6EDD7-A445-4AA1-B28E-8DE651DE31B5}" srcOrd="2" destOrd="0" presId="urn:microsoft.com/office/officeart/2005/8/layout/process4"/>
    <dgm:cxn modelId="{532C7B25-DD4C-4337-9CEA-471D33BB2069}" type="presParOf" srcId="{0D62DA9B-06A3-4DBA-A937-3D5E53BAE739}" destId="{D81E5E75-C912-4762-8F42-622AE45D51B7}" srcOrd="1" destOrd="0" presId="urn:microsoft.com/office/officeart/2005/8/layout/process4"/>
    <dgm:cxn modelId="{F9836D2C-FA17-465E-AA66-F759AEB1BA4B}" type="presParOf" srcId="{0D62DA9B-06A3-4DBA-A937-3D5E53BAE739}" destId="{8183A76F-DF81-4C5D-A496-63E37CCE2FBD}" srcOrd="2" destOrd="0" presId="urn:microsoft.com/office/officeart/2005/8/layout/process4"/>
    <dgm:cxn modelId="{4E02634C-047E-4E1E-9A24-BBF5EED10362}" type="presParOf" srcId="{8183A76F-DF81-4C5D-A496-63E37CCE2FBD}" destId="{366B8D8A-2EF1-402D-A922-330E73295B9E}" srcOrd="0" destOrd="0" presId="urn:microsoft.com/office/officeart/2005/8/layout/process4"/>
    <dgm:cxn modelId="{9B143D4A-E727-46D9-ABE1-C640E8AA1D5E}" type="presParOf" srcId="{8183A76F-DF81-4C5D-A496-63E37CCE2FBD}" destId="{9686125E-379E-4463-93CA-0ED107338A3E}" srcOrd="1" destOrd="0" presId="urn:microsoft.com/office/officeart/2005/8/layout/process4"/>
    <dgm:cxn modelId="{1EB1A0A7-E98E-4752-8E61-09F2E6A22EED}" type="presParOf" srcId="{8183A76F-DF81-4C5D-A496-63E37CCE2FBD}" destId="{5393407D-2744-4436-9DE4-6288CEFAB047}" srcOrd="2" destOrd="0" presId="urn:microsoft.com/office/officeart/2005/8/layout/process4"/>
    <dgm:cxn modelId="{654FCF07-02B5-465F-AE84-E9E00C4BF7DC}" type="presParOf" srcId="{5393407D-2744-4436-9DE4-6288CEFAB047}" destId="{DAFCF88D-D55D-4F0B-818E-DEC7E348D63C}" srcOrd="0" destOrd="0" presId="urn:microsoft.com/office/officeart/2005/8/layout/process4"/>
    <dgm:cxn modelId="{8C4A336B-38A4-4830-85EB-3DB984CB0E2F}" type="presParOf" srcId="{0D62DA9B-06A3-4DBA-A937-3D5E53BAE739}" destId="{7BF56F8E-A4E6-4CB0-8EEF-9550FA2B69BC}" srcOrd="3" destOrd="0" presId="urn:microsoft.com/office/officeart/2005/8/layout/process4"/>
    <dgm:cxn modelId="{C6725052-DAD6-4246-B61B-DCCDA1F7A621}" type="presParOf" srcId="{0D62DA9B-06A3-4DBA-A937-3D5E53BAE739}" destId="{E2287DF6-B9B9-443E-A07F-6DF7C5315325}" srcOrd="4" destOrd="0" presId="urn:microsoft.com/office/officeart/2005/8/layout/process4"/>
    <dgm:cxn modelId="{737B5251-C913-4B0C-892E-BECAA1D25113}" type="presParOf" srcId="{E2287DF6-B9B9-443E-A07F-6DF7C5315325}" destId="{C4B21975-F90B-4A5A-9AA8-8BD397ECD027}" srcOrd="0" destOrd="0" presId="urn:microsoft.com/office/officeart/2005/8/layout/process4"/>
    <dgm:cxn modelId="{F1BE9DCB-BD10-46B3-9D9D-68CF45488545}" type="presParOf" srcId="{E2287DF6-B9B9-443E-A07F-6DF7C5315325}" destId="{BBA7C25E-2F0C-4C63-8CC6-E870DFFC9473}" srcOrd="1" destOrd="0" presId="urn:microsoft.com/office/officeart/2005/8/layout/process4"/>
    <dgm:cxn modelId="{E7E185F0-30D2-4130-83B7-0B49B3AEDC56}" type="presParOf" srcId="{E2287DF6-B9B9-443E-A07F-6DF7C5315325}" destId="{5B63B1C4-44B9-4D66-9E91-6615683E77F3}" srcOrd="2" destOrd="0" presId="urn:microsoft.com/office/officeart/2005/8/layout/process4"/>
    <dgm:cxn modelId="{CE6F1571-AF6C-473D-920B-5D95F0F1F3DC}" type="presParOf" srcId="{5B63B1C4-44B9-4D66-9E91-6615683E77F3}" destId="{40D4FC6E-50E9-410F-A780-F3C049B0E7F0}" srcOrd="0" destOrd="0" presId="urn:microsoft.com/office/officeart/2005/8/layout/process4"/>
    <dgm:cxn modelId="{48EB5072-584F-493F-9566-EDC8901D06A0}" type="presParOf" srcId="{5B63B1C4-44B9-4D66-9E91-6615683E77F3}" destId="{620370A4-EF04-43FF-91E9-3074D31D6A0D}" srcOrd="1" destOrd="0" presId="urn:microsoft.com/office/officeart/2005/8/layout/process4"/>
    <dgm:cxn modelId="{8ED9E62C-5DE1-4209-8B2B-D3BD307C527F}" type="presParOf" srcId="{5B63B1C4-44B9-4D66-9E91-6615683E77F3}" destId="{145E14A3-38EE-400F-9FF0-AA91986FC4F1}" srcOrd="2" destOrd="0" presId="urn:microsoft.com/office/officeart/2005/8/layout/process4"/>
    <dgm:cxn modelId="{8A7108BB-92DD-41F0-92A5-6CA1A544EDDE}" type="presParOf" srcId="{5B63B1C4-44B9-4D66-9E91-6615683E77F3}" destId="{02B572DD-C41C-40C7-9F18-1339F1F8B64C}"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F0301A-F151-4CB0-8051-4B82319718BC}" type="doc">
      <dgm:prSet loTypeId="urn:microsoft.com/office/officeart/2005/8/layout/pyramid2" loCatId="pyramid" qsTypeId="urn:microsoft.com/office/officeart/2005/8/quickstyle/simple1" qsCatId="simple" csTypeId="urn:microsoft.com/office/officeart/2005/8/colors/accent1_2" csCatId="accent1" phldr="1"/>
      <dgm:spPr/>
    </dgm:pt>
    <dgm:pt modelId="{C6657908-A58E-41F4-A34F-5804D2C60C38}">
      <dgm:prSet phldrT="[Text]" custT="1"/>
      <dgm:spPr>
        <a:solidFill>
          <a:srgbClr val="0070C0">
            <a:alpha val="90000"/>
          </a:srgbClr>
        </a:solidFill>
      </dgm:spPr>
      <dgm:t>
        <a:bodyPr/>
        <a:lstStyle/>
        <a:p>
          <a:r>
            <a:rPr lang="en-US" sz="1200" b="1" dirty="0">
              <a:solidFill>
                <a:schemeClr val="bg1"/>
              </a:solidFill>
              <a:latin typeface="Calibri" pitchFamily="34" charset="0"/>
              <a:cs typeface="Calibri" pitchFamily="34" charset="0"/>
            </a:rPr>
            <a:t>Cluster Head/Zonal Head/ Regional Head/AVP/VP	</a:t>
          </a:r>
        </a:p>
      </dgm:t>
    </dgm:pt>
    <dgm:pt modelId="{469E5B8F-696B-4180-ACF2-E88803EE9947}" type="parTrans" cxnId="{80DCCF22-6E4C-4194-95FD-ADD67553BC7E}">
      <dgm:prSet/>
      <dgm:spPr/>
      <dgm:t>
        <a:bodyPr/>
        <a:lstStyle/>
        <a:p>
          <a:endParaRPr lang="en-US" sz="1400"/>
        </a:p>
      </dgm:t>
    </dgm:pt>
    <dgm:pt modelId="{5E885573-0DA4-496E-B79C-F2F83F938AE3}" type="sibTrans" cxnId="{80DCCF22-6E4C-4194-95FD-ADD67553BC7E}">
      <dgm:prSet/>
      <dgm:spPr/>
      <dgm:t>
        <a:bodyPr/>
        <a:lstStyle/>
        <a:p>
          <a:endParaRPr lang="en-US" sz="1400"/>
        </a:p>
      </dgm:t>
    </dgm:pt>
    <dgm:pt modelId="{D9AC7378-45BD-411A-A07D-B09D85923C5A}">
      <dgm:prSet phldrT="[Text]" custT="1"/>
      <dgm:spPr>
        <a:solidFill>
          <a:srgbClr val="0070C0">
            <a:alpha val="90000"/>
          </a:srgbClr>
        </a:solidFill>
      </dgm:spPr>
      <dgm:t>
        <a:bodyPr/>
        <a:lstStyle/>
        <a:p>
          <a:r>
            <a:rPr lang="en-US" sz="1200" b="1" dirty="0" err="1">
              <a:solidFill>
                <a:schemeClr val="bg1"/>
              </a:solidFill>
              <a:latin typeface="Calibri" pitchFamily="34" charset="0"/>
              <a:cs typeface="Calibri" pitchFamily="34" charset="0"/>
            </a:rPr>
            <a:t>Sr</a:t>
          </a:r>
          <a:r>
            <a:rPr lang="en-US" sz="1200" b="1" dirty="0">
              <a:solidFill>
                <a:schemeClr val="bg1"/>
              </a:solidFill>
              <a:latin typeface="Calibri" pitchFamily="34" charset="0"/>
              <a:cs typeface="Calibri" pitchFamily="34" charset="0"/>
            </a:rPr>
            <a:t> Executive/Manager / Team Leader/ Unit Head/ Branch Head</a:t>
          </a:r>
        </a:p>
      </dgm:t>
    </dgm:pt>
    <dgm:pt modelId="{34F6C596-B658-45AE-9486-297184165F8C}" type="parTrans" cxnId="{07CF56B0-470F-46E7-810A-31F2C1ECD663}">
      <dgm:prSet/>
      <dgm:spPr/>
      <dgm:t>
        <a:bodyPr/>
        <a:lstStyle/>
        <a:p>
          <a:endParaRPr lang="en-US" sz="1400"/>
        </a:p>
      </dgm:t>
    </dgm:pt>
    <dgm:pt modelId="{1CACBB4E-BDCE-42F8-BE9A-0D256279B040}" type="sibTrans" cxnId="{07CF56B0-470F-46E7-810A-31F2C1ECD663}">
      <dgm:prSet/>
      <dgm:spPr/>
      <dgm:t>
        <a:bodyPr/>
        <a:lstStyle/>
        <a:p>
          <a:endParaRPr lang="en-US" sz="1400"/>
        </a:p>
      </dgm:t>
    </dgm:pt>
    <dgm:pt modelId="{65079A39-64EB-4639-B5BB-15B62E7C1056}">
      <dgm:prSet phldrT="[Text]" custT="1"/>
      <dgm:spPr>
        <a:solidFill>
          <a:srgbClr val="0070C0">
            <a:alpha val="90000"/>
          </a:srgbClr>
        </a:solidFill>
      </dgm:spPr>
      <dgm:t>
        <a:bodyPr/>
        <a:lstStyle/>
        <a:p>
          <a:r>
            <a:rPr lang="en-US" sz="1200" b="1" dirty="0">
              <a:solidFill>
                <a:schemeClr val="bg1"/>
              </a:solidFill>
              <a:latin typeface="Calibri" pitchFamily="34" charset="0"/>
              <a:cs typeface="Calibri" pitchFamily="34" charset="0"/>
            </a:rPr>
            <a:t>Executive /</a:t>
          </a:r>
          <a:r>
            <a:rPr lang="en-US" sz="1200" b="1" dirty="0" err="1">
              <a:solidFill>
                <a:schemeClr val="bg1"/>
              </a:solidFill>
              <a:latin typeface="Calibri" pitchFamily="34" charset="0"/>
              <a:cs typeface="Calibri" pitchFamily="34" charset="0"/>
            </a:rPr>
            <a:t>Asst</a:t>
          </a:r>
          <a:r>
            <a:rPr lang="en-US" sz="1200" b="1" dirty="0">
              <a:solidFill>
                <a:schemeClr val="bg1"/>
              </a:solidFill>
              <a:latin typeface="Calibri" pitchFamily="34" charset="0"/>
              <a:cs typeface="Calibri" pitchFamily="34" charset="0"/>
            </a:rPr>
            <a:t> </a:t>
          </a:r>
          <a:r>
            <a:rPr lang="en-US" sz="1200" b="1" dirty="0" err="1">
              <a:solidFill>
                <a:schemeClr val="bg1"/>
              </a:solidFill>
              <a:latin typeface="Calibri" pitchFamily="34" charset="0"/>
              <a:cs typeface="Calibri" pitchFamily="34" charset="0"/>
            </a:rPr>
            <a:t>Mgr</a:t>
          </a:r>
          <a:endParaRPr lang="en-US" sz="1200" b="1" dirty="0">
            <a:solidFill>
              <a:schemeClr val="bg1"/>
            </a:solidFill>
            <a:latin typeface="Calibri" pitchFamily="34" charset="0"/>
            <a:cs typeface="Calibri" pitchFamily="34" charset="0"/>
          </a:endParaRPr>
        </a:p>
      </dgm:t>
    </dgm:pt>
    <dgm:pt modelId="{FCDDBCF4-6F4D-493F-A356-36E95083A566}" type="parTrans" cxnId="{503BE00F-246A-40A1-8F96-AC0AB0F61DF6}">
      <dgm:prSet/>
      <dgm:spPr/>
      <dgm:t>
        <a:bodyPr/>
        <a:lstStyle/>
        <a:p>
          <a:endParaRPr lang="en-US" sz="1400"/>
        </a:p>
      </dgm:t>
    </dgm:pt>
    <dgm:pt modelId="{754DC26A-743B-42E5-99A3-FD6DC4A06A86}" type="sibTrans" cxnId="{503BE00F-246A-40A1-8F96-AC0AB0F61DF6}">
      <dgm:prSet/>
      <dgm:spPr/>
      <dgm:t>
        <a:bodyPr/>
        <a:lstStyle/>
        <a:p>
          <a:endParaRPr lang="en-US" sz="1400"/>
        </a:p>
      </dgm:t>
    </dgm:pt>
    <dgm:pt modelId="{6637C7E8-657C-4BA9-B2D7-6138390A40E7}">
      <dgm:prSet phldrT="[Text]" custT="1"/>
      <dgm:spPr>
        <a:solidFill>
          <a:srgbClr val="0070C0">
            <a:alpha val="90000"/>
          </a:srgbClr>
        </a:solidFill>
      </dgm:spPr>
      <dgm:t>
        <a:bodyPr/>
        <a:lstStyle/>
        <a:p>
          <a:r>
            <a:rPr lang="en-US" sz="1200" b="1" dirty="0">
              <a:solidFill>
                <a:schemeClr val="bg1"/>
              </a:solidFill>
              <a:latin typeface="Calibri" pitchFamily="34" charset="0"/>
              <a:cs typeface="Calibri" pitchFamily="34" charset="0"/>
            </a:rPr>
            <a:t>Business Head, Channel Head/VP/SVP</a:t>
          </a:r>
        </a:p>
      </dgm:t>
    </dgm:pt>
    <dgm:pt modelId="{B63F685C-7583-490B-ADC8-3E783219BB09}" type="parTrans" cxnId="{01890AE3-439E-4E22-AF3D-FA5156EC67A2}">
      <dgm:prSet/>
      <dgm:spPr/>
      <dgm:t>
        <a:bodyPr/>
        <a:lstStyle/>
        <a:p>
          <a:endParaRPr lang="en-US"/>
        </a:p>
      </dgm:t>
    </dgm:pt>
    <dgm:pt modelId="{6176179D-5E8E-48F7-A7AE-63D47D88993E}" type="sibTrans" cxnId="{01890AE3-439E-4E22-AF3D-FA5156EC67A2}">
      <dgm:prSet/>
      <dgm:spPr/>
      <dgm:t>
        <a:bodyPr/>
        <a:lstStyle/>
        <a:p>
          <a:endParaRPr lang="en-US"/>
        </a:p>
      </dgm:t>
    </dgm:pt>
    <dgm:pt modelId="{A9389CE9-E43B-45C0-9E51-1F1074DCCAF4}">
      <dgm:prSet phldrT="[Text]" custT="1"/>
      <dgm:spPr>
        <a:solidFill>
          <a:srgbClr val="0070C0">
            <a:alpha val="90000"/>
          </a:srgbClr>
        </a:solidFill>
      </dgm:spPr>
      <dgm:t>
        <a:bodyPr/>
        <a:lstStyle/>
        <a:p>
          <a:r>
            <a:rPr lang="en-US" sz="1200" b="1" dirty="0">
              <a:solidFill>
                <a:schemeClr val="bg1"/>
              </a:solidFill>
              <a:latin typeface="Calibri" pitchFamily="34" charset="0"/>
              <a:cs typeface="Calibri" pitchFamily="34" charset="0"/>
            </a:rPr>
            <a:t>CEO/ED/EVP</a:t>
          </a:r>
        </a:p>
      </dgm:t>
    </dgm:pt>
    <dgm:pt modelId="{48E431BB-EB29-46AD-A527-9DB1C66C5CA6}" type="parTrans" cxnId="{F2C5D063-3713-471F-AC25-EA42BD1DECBB}">
      <dgm:prSet/>
      <dgm:spPr/>
      <dgm:t>
        <a:bodyPr/>
        <a:lstStyle/>
        <a:p>
          <a:endParaRPr lang="en-US"/>
        </a:p>
      </dgm:t>
    </dgm:pt>
    <dgm:pt modelId="{0DB7721D-AE16-4EBA-9FF6-0AD4625449A8}" type="sibTrans" cxnId="{F2C5D063-3713-471F-AC25-EA42BD1DECBB}">
      <dgm:prSet/>
      <dgm:spPr/>
      <dgm:t>
        <a:bodyPr/>
        <a:lstStyle/>
        <a:p>
          <a:endParaRPr lang="en-US"/>
        </a:p>
      </dgm:t>
    </dgm:pt>
    <dgm:pt modelId="{9FC29DB0-6359-41D1-BAF4-AE006FE6B90A}" type="pres">
      <dgm:prSet presAssocID="{6AF0301A-F151-4CB0-8051-4B82319718BC}" presName="compositeShape" presStyleCnt="0">
        <dgm:presLayoutVars>
          <dgm:dir/>
          <dgm:resizeHandles/>
        </dgm:presLayoutVars>
      </dgm:prSet>
      <dgm:spPr/>
    </dgm:pt>
    <dgm:pt modelId="{E7403CCA-A63B-48BE-8706-1FED14612C44}" type="pres">
      <dgm:prSet presAssocID="{6AF0301A-F151-4CB0-8051-4B82319718BC}" presName="pyramid" presStyleLbl="node1" presStyleIdx="0" presStyleCnt="1"/>
      <dgm:spPr>
        <a:solidFill>
          <a:srgbClr val="C00000"/>
        </a:solidFill>
      </dgm:spPr>
    </dgm:pt>
    <dgm:pt modelId="{3B642F7F-FCBC-4697-BF93-C14CC822DF49}" type="pres">
      <dgm:prSet presAssocID="{6AF0301A-F151-4CB0-8051-4B82319718BC}" presName="theList" presStyleCnt="0"/>
      <dgm:spPr/>
    </dgm:pt>
    <dgm:pt modelId="{802952A6-F687-4DC2-9B81-111026A62B0D}" type="pres">
      <dgm:prSet presAssocID="{A9389CE9-E43B-45C0-9E51-1F1074DCCAF4}" presName="aNode" presStyleLbl="fgAcc1" presStyleIdx="0" presStyleCnt="5" custScaleX="107897" custLinFactY="10223" custLinFactNeighborX="49253" custLinFactNeighborY="100000">
        <dgm:presLayoutVars>
          <dgm:bulletEnabled val="1"/>
        </dgm:presLayoutVars>
      </dgm:prSet>
      <dgm:spPr/>
    </dgm:pt>
    <dgm:pt modelId="{8F8584F3-E378-42AC-8144-5473A5D69375}" type="pres">
      <dgm:prSet presAssocID="{A9389CE9-E43B-45C0-9E51-1F1074DCCAF4}" presName="aSpace" presStyleCnt="0"/>
      <dgm:spPr/>
    </dgm:pt>
    <dgm:pt modelId="{578ED700-9D11-4697-A86C-DBE3B97AD0B6}" type="pres">
      <dgm:prSet presAssocID="{6637C7E8-657C-4BA9-B2D7-6138390A40E7}" presName="aNode" presStyleLbl="fgAcc1" presStyleIdx="1" presStyleCnt="5" custScaleX="107897" custLinFactY="32634" custLinFactNeighborX="49253" custLinFactNeighborY="100000">
        <dgm:presLayoutVars>
          <dgm:bulletEnabled val="1"/>
        </dgm:presLayoutVars>
      </dgm:prSet>
      <dgm:spPr/>
    </dgm:pt>
    <dgm:pt modelId="{047D7337-1721-40FC-A66A-6299A7C93A09}" type="pres">
      <dgm:prSet presAssocID="{6637C7E8-657C-4BA9-B2D7-6138390A40E7}" presName="aSpace" presStyleCnt="0"/>
      <dgm:spPr/>
    </dgm:pt>
    <dgm:pt modelId="{99DAA1B0-22C2-4194-94DA-EF88821FF24D}" type="pres">
      <dgm:prSet presAssocID="{C6657908-A58E-41F4-A34F-5804D2C60C38}" presName="aNode" presStyleLbl="fgAcc1" presStyleIdx="2" presStyleCnt="5" custScaleX="107897" custLinFactY="31569" custLinFactNeighborX="49253" custLinFactNeighborY="100000">
        <dgm:presLayoutVars>
          <dgm:bulletEnabled val="1"/>
        </dgm:presLayoutVars>
      </dgm:prSet>
      <dgm:spPr/>
    </dgm:pt>
    <dgm:pt modelId="{D510ABD8-A9F0-4613-8F84-A2A5D421D12A}" type="pres">
      <dgm:prSet presAssocID="{C6657908-A58E-41F4-A34F-5804D2C60C38}" presName="aSpace" presStyleCnt="0"/>
      <dgm:spPr/>
    </dgm:pt>
    <dgm:pt modelId="{87E11B61-96F8-486C-BCF9-42F29CFE9AA2}" type="pres">
      <dgm:prSet presAssocID="{D9AC7378-45BD-411A-A07D-B09D85923C5A}" presName="aNode" presStyleLbl="fgAcc1" presStyleIdx="3" presStyleCnt="5" custScaleX="107897" custLinFactY="30615" custLinFactNeighborX="49253" custLinFactNeighborY="100000">
        <dgm:presLayoutVars>
          <dgm:bulletEnabled val="1"/>
        </dgm:presLayoutVars>
      </dgm:prSet>
      <dgm:spPr/>
    </dgm:pt>
    <dgm:pt modelId="{DDA965F8-AB84-470C-92B3-F2F04E93D4D7}" type="pres">
      <dgm:prSet presAssocID="{D9AC7378-45BD-411A-A07D-B09D85923C5A}" presName="aSpace" presStyleCnt="0"/>
      <dgm:spPr/>
    </dgm:pt>
    <dgm:pt modelId="{A615EA05-FCCD-4657-86BC-1D584259AFCE}" type="pres">
      <dgm:prSet presAssocID="{65079A39-64EB-4639-B5BB-15B62E7C1056}" presName="aNode" presStyleLbl="fgAcc1" presStyleIdx="4" presStyleCnt="5" custScaleX="107897" custScaleY="126132" custLinFactY="29201" custLinFactNeighborX="49253" custLinFactNeighborY="100000">
        <dgm:presLayoutVars>
          <dgm:bulletEnabled val="1"/>
        </dgm:presLayoutVars>
      </dgm:prSet>
      <dgm:spPr/>
    </dgm:pt>
    <dgm:pt modelId="{85EEEC05-64D6-4FBB-A001-14AEEBEED09D}" type="pres">
      <dgm:prSet presAssocID="{65079A39-64EB-4639-B5BB-15B62E7C1056}" presName="aSpace" presStyleCnt="0"/>
      <dgm:spPr/>
    </dgm:pt>
  </dgm:ptLst>
  <dgm:cxnLst>
    <dgm:cxn modelId="{2BC75605-BCB0-4A10-ACC0-69E437A76B79}" type="presOf" srcId="{65079A39-64EB-4639-B5BB-15B62E7C1056}" destId="{A615EA05-FCCD-4657-86BC-1D584259AFCE}" srcOrd="0" destOrd="0" presId="urn:microsoft.com/office/officeart/2005/8/layout/pyramid2"/>
    <dgm:cxn modelId="{79342207-12D7-4A15-B4DF-01121E1CFE18}" type="presOf" srcId="{6AF0301A-F151-4CB0-8051-4B82319718BC}" destId="{9FC29DB0-6359-41D1-BAF4-AE006FE6B90A}" srcOrd="0" destOrd="0" presId="urn:microsoft.com/office/officeart/2005/8/layout/pyramid2"/>
    <dgm:cxn modelId="{503BE00F-246A-40A1-8F96-AC0AB0F61DF6}" srcId="{6AF0301A-F151-4CB0-8051-4B82319718BC}" destId="{65079A39-64EB-4639-B5BB-15B62E7C1056}" srcOrd="4" destOrd="0" parTransId="{FCDDBCF4-6F4D-493F-A356-36E95083A566}" sibTransId="{754DC26A-743B-42E5-99A3-FD6DC4A06A86}"/>
    <dgm:cxn modelId="{C90C3721-A969-43CB-BB53-B16519EE2E83}" type="presOf" srcId="{C6657908-A58E-41F4-A34F-5804D2C60C38}" destId="{99DAA1B0-22C2-4194-94DA-EF88821FF24D}" srcOrd="0" destOrd="0" presId="urn:microsoft.com/office/officeart/2005/8/layout/pyramid2"/>
    <dgm:cxn modelId="{80DCCF22-6E4C-4194-95FD-ADD67553BC7E}" srcId="{6AF0301A-F151-4CB0-8051-4B82319718BC}" destId="{C6657908-A58E-41F4-A34F-5804D2C60C38}" srcOrd="2" destOrd="0" parTransId="{469E5B8F-696B-4180-ACF2-E88803EE9947}" sibTransId="{5E885573-0DA4-496E-B79C-F2F83F938AE3}"/>
    <dgm:cxn modelId="{F2C5D063-3713-471F-AC25-EA42BD1DECBB}" srcId="{6AF0301A-F151-4CB0-8051-4B82319718BC}" destId="{A9389CE9-E43B-45C0-9E51-1F1074DCCAF4}" srcOrd="0" destOrd="0" parTransId="{48E431BB-EB29-46AD-A527-9DB1C66C5CA6}" sibTransId="{0DB7721D-AE16-4EBA-9FF6-0AD4625449A8}"/>
    <dgm:cxn modelId="{A9F48044-152E-4E48-AB59-04C6DBE7FB84}" type="presOf" srcId="{A9389CE9-E43B-45C0-9E51-1F1074DCCAF4}" destId="{802952A6-F687-4DC2-9B81-111026A62B0D}" srcOrd="0" destOrd="0" presId="urn:microsoft.com/office/officeart/2005/8/layout/pyramid2"/>
    <dgm:cxn modelId="{A44FD349-5FA4-4D7E-A3A0-F7512D7B1A3D}" type="presOf" srcId="{D9AC7378-45BD-411A-A07D-B09D85923C5A}" destId="{87E11B61-96F8-486C-BCF9-42F29CFE9AA2}" srcOrd="0" destOrd="0" presId="urn:microsoft.com/office/officeart/2005/8/layout/pyramid2"/>
    <dgm:cxn modelId="{07CF56B0-470F-46E7-810A-31F2C1ECD663}" srcId="{6AF0301A-F151-4CB0-8051-4B82319718BC}" destId="{D9AC7378-45BD-411A-A07D-B09D85923C5A}" srcOrd="3" destOrd="0" parTransId="{34F6C596-B658-45AE-9486-297184165F8C}" sibTransId="{1CACBB4E-BDCE-42F8-BE9A-0D256279B040}"/>
    <dgm:cxn modelId="{EBD514BD-FDBC-4534-992F-CC0C1126B96C}" type="presOf" srcId="{6637C7E8-657C-4BA9-B2D7-6138390A40E7}" destId="{578ED700-9D11-4697-A86C-DBE3B97AD0B6}" srcOrd="0" destOrd="0" presId="urn:microsoft.com/office/officeart/2005/8/layout/pyramid2"/>
    <dgm:cxn modelId="{01890AE3-439E-4E22-AF3D-FA5156EC67A2}" srcId="{6AF0301A-F151-4CB0-8051-4B82319718BC}" destId="{6637C7E8-657C-4BA9-B2D7-6138390A40E7}" srcOrd="1" destOrd="0" parTransId="{B63F685C-7583-490B-ADC8-3E783219BB09}" sibTransId="{6176179D-5E8E-48F7-A7AE-63D47D88993E}"/>
    <dgm:cxn modelId="{3A27BBA1-086A-4FB4-B98E-A011B12245CB}" type="presParOf" srcId="{9FC29DB0-6359-41D1-BAF4-AE006FE6B90A}" destId="{E7403CCA-A63B-48BE-8706-1FED14612C44}" srcOrd="0" destOrd="0" presId="urn:microsoft.com/office/officeart/2005/8/layout/pyramid2"/>
    <dgm:cxn modelId="{09B64FFC-47F5-4F23-88BD-0C5DFF3C340C}" type="presParOf" srcId="{9FC29DB0-6359-41D1-BAF4-AE006FE6B90A}" destId="{3B642F7F-FCBC-4697-BF93-C14CC822DF49}" srcOrd="1" destOrd="0" presId="urn:microsoft.com/office/officeart/2005/8/layout/pyramid2"/>
    <dgm:cxn modelId="{27A94574-D7F0-4729-B950-267676890CAB}" type="presParOf" srcId="{3B642F7F-FCBC-4697-BF93-C14CC822DF49}" destId="{802952A6-F687-4DC2-9B81-111026A62B0D}" srcOrd="0" destOrd="0" presId="urn:microsoft.com/office/officeart/2005/8/layout/pyramid2"/>
    <dgm:cxn modelId="{A8638EDD-9866-4480-B125-AB8FE5D26D98}" type="presParOf" srcId="{3B642F7F-FCBC-4697-BF93-C14CC822DF49}" destId="{8F8584F3-E378-42AC-8144-5473A5D69375}" srcOrd="1" destOrd="0" presId="urn:microsoft.com/office/officeart/2005/8/layout/pyramid2"/>
    <dgm:cxn modelId="{9956461B-A603-4AF7-9504-FC99BD719E40}" type="presParOf" srcId="{3B642F7F-FCBC-4697-BF93-C14CC822DF49}" destId="{578ED700-9D11-4697-A86C-DBE3B97AD0B6}" srcOrd="2" destOrd="0" presId="urn:microsoft.com/office/officeart/2005/8/layout/pyramid2"/>
    <dgm:cxn modelId="{1C659DC8-7B13-41EB-889A-A6998B230C84}" type="presParOf" srcId="{3B642F7F-FCBC-4697-BF93-C14CC822DF49}" destId="{047D7337-1721-40FC-A66A-6299A7C93A09}" srcOrd="3" destOrd="0" presId="urn:microsoft.com/office/officeart/2005/8/layout/pyramid2"/>
    <dgm:cxn modelId="{9FA0878D-B906-472B-86FE-10CE6F375CC0}" type="presParOf" srcId="{3B642F7F-FCBC-4697-BF93-C14CC822DF49}" destId="{99DAA1B0-22C2-4194-94DA-EF88821FF24D}" srcOrd="4" destOrd="0" presId="urn:microsoft.com/office/officeart/2005/8/layout/pyramid2"/>
    <dgm:cxn modelId="{B8E87B3D-1C53-4354-8955-2729E113021C}" type="presParOf" srcId="{3B642F7F-FCBC-4697-BF93-C14CC822DF49}" destId="{D510ABD8-A9F0-4613-8F84-A2A5D421D12A}" srcOrd="5" destOrd="0" presId="urn:microsoft.com/office/officeart/2005/8/layout/pyramid2"/>
    <dgm:cxn modelId="{ABA1482D-46F1-45E9-B5EF-D4E96F000C2E}" type="presParOf" srcId="{3B642F7F-FCBC-4697-BF93-C14CC822DF49}" destId="{87E11B61-96F8-486C-BCF9-42F29CFE9AA2}" srcOrd="6" destOrd="0" presId="urn:microsoft.com/office/officeart/2005/8/layout/pyramid2"/>
    <dgm:cxn modelId="{6FDD7E1D-D24F-4028-9946-554E1355EB46}" type="presParOf" srcId="{3B642F7F-FCBC-4697-BF93-C14CC822DF49}" destId="{DDA965F8-AB84-470C-92B3-F2F04E93D4D7}" srcOrd="7" destOrd="0" presId="urn:microsoft.com/office/officeart/2005/8/layout/pyramid2"/>
    <dgm:cxn modelId="{724C2BFC-F336-4C18-9C57-DBC179DF7B2E}" type="presParOf" srcId="{3B642F7F-FCBC-4697-BF93-C14CC822DF49}" destId="{A615EA05-FCCD-4657-86BC-1D584259AFCE}" srcOrd="8" destOrd="0" presId="urn:microsoft.com/office/officeart/2005/8/layout/pyramid2"/>
    <dgm:cxn modelId="{B1BF8364-0CC4-44CF-AE96-2D450051F25F}" type="presParOf" srcId="{3B642F7F-FCBC-4697-BF93-C14CC822DF49}" destId="{85EEEC05-64D6-4FBB-A001-14AEEBEED09D}"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01E666-7590-44A6-8F60-7B799F74648A}" type="doc">
      <dgm:prSet loTypeId="urn:microsoft.com/office/officeart/2005/8/layout/bList2" loCatId="list" qsTypeId="urn:microsoft.com/office/officeart/2005/8/quickstyle/simple3" qsCatId="simple" csTypeId="urn:microsoft.com/office/officeart/2005/8/colors/accent1_2" csCatId="accent1" phldr="1"/>
      <dgm:spPr/>
    </dgm:pt>
    <dgm:pt modelId="{186743A5-C818-42A3-885C-02ABA2BCF800}">
      <dgm:prSet phldrT="[Text]"/>
      <dgm:spPr/>
      <dgm:t>
        <a:bodyPr/>
        <a:lstStyle/>
        <a:p>
          <a:r>
            <a:rPr lang="en-US" b="1" dirty="0"/>
            <a:t> </a:t>
          </a:r>
        </a:p>
      </dgm:t>
    </dgm:pt>
    <dgm:pt modelId="{342CE697-05AE-407C-83D1-E699EE493525}" type="parTrans" cxnId="{D8C21B6F-9AED-4774-A02F-2BD9E571A758}">
      <dgm:prSet/>
      <dgm:spPr/>
      <dgm:t>
        <a:bodyPr/>
        <a:lstStyle/>
        <a:p>
          <a:endParaRPr lang="en-US"/>
        </a:p>
      </dgm:t>
    </dgm:pt>
    <dgm:pt modelId="{1DD129AA-E1D2-4D7C-8F3A-7A1778A1DEAA}" type="sibTrans" cxnId="{D8C21B6F-9AED-4774-A02F-2BD9E571A758}">
      <dgm:prSet/>
      <dgm:spPr/>
      <dgm:t>
        <a:bodyPr/>
        <a:lstStyle/>
        <a:p>
          <a:endParaRPr lang="en-US"/>
        </a:p>
      </dgm:t>
    </dgm:pt>
    <dgm:pt modelId="{72267050-787D-45D4-8CD7-B41D694E4AEF}">
      <dgm:prSet phldrT="[Text]" custT="1"/>
      <dgm:spPr/>
      <dgm:t>
        <a:bodyPr/>
        <a:lstStyle/>
        <a:p>
          <a:r>
            <a:rPr lang="en-US" sz="1400" b="1" dirty="0"/>
            <a:t> </a:t>
          </a:r>
        </a:p>
      </dgm:t>
    </dgm:pt>
    <dgm:pt modelId="{31D530E9-6235-4FB1-81A2-37ED294AB8CA}" type="parTrans" cxnId="{2E2E00BC-4317-4E00-ACA6-358B58218B31}">
      <dgm:prSet/>
      <dgm:spPr/>
      <dgm:t>
        <a:bodyPr/>
        <a:lstStyle/>
        <a:p>
          <a:endParaRPr lang="en-US"/>
        </a:p>
      </dgm:t>
    </dgm:pt>
    <dgm:pt modelId="{4364E8ED-8EB0-4D6C-9C1E-6CA8C848DF0E}" type="sibTrans" cxnId="{2E2E00BC-4317-4E00-ACA6-358B58218B31}">
      <dgm:prSet/>
      <dgm:spPr/>
      <dgm:t>
        <a:bodyPr/>
        <a:lstStyle/>
        <a:p>
          <a:endParaRPr lang="en-US"/>
        </a:p>
      </dgm:t>
    </dgm:pt>
    <dgm:pt modelId="{128901F4-FFC9-470E-8CC1-642281747870}">
      <dgm:prSet phldrT="[Text]"/>
      <dgm:spPr/>
      <dgm:t>
        <a:bodyPr/>
        <a:lstStyle/>
        <a:p>
          <a:r>
            <a:rPr lang="en-US" b="1" dirty="0"/>
            <a:t> </a:t>
          </a:r>
        </a:p>
      </dgm:t>
    </dgm:pt>
    <dgm:pt modelId="{F348B18D-FB55-42A9-8EC7-F489AE382A70}" type="parTrans" cxnId="{6A2B3DDA-7DEC-41CE-ACCC-3F7042C246CD}">
      <dgm:prSet/>
      <dgm:spPr/>
      <dgm:t>
        <a:bodyPr/>
        <a:lstStyle/>
        <a:p>
          <a:endParaRPr lang="en-US"/>
        </a:p>
      </dgm:t>
    </dgm:pt>
    <dgm:pt modelId="{B1AE1035-271A-477B-A466-D134A3D24C99}" type="sibTrans" cxnId="{6A2B3DDA-7DEC-41CE-ACCC-3F7042C246CD}">
      <dgm:prSet/>
      <dgm:spPr/>
      <dgm:t>
        <a:bodyPr/>
        <a:lstStyle/>
        <a:p>
          <a:endParaRPr lang="en-US"/>
        </a:p>
      </dgm:t>
    </dgm:pt>
    <dgm:pt modelId="{58008BE5-434A-44BD-AD96-181C84BAE4BB}">
      <dgm:prSet phldrT="[Text]"/>
      <dgm:spPr/>
      <dgm:t>
        <a:bodyPr/>
        <a:lstStyle/>
        <a:p>
          <a:r>
            <a:rPr lang="en-US" b="1" dirty="0"/>
            <a:t> </a:t>
          </a:r>
        </a:p>
      </dgm:t>
    </dgm:pt>
    <dgm:pt modelId="{ADDEEC2A-18D2-47F7-ABED-E9BBE10C406D}" type="parTrans" cxnId="{2D57AACB-D8E2-4CED-9D14-9BB13F6A8A35}">
      <dgm:prSet/>
      <dgm:spPr/>
      <dgm:t>
        <a:bodyPr/>
        <a:lstStyle/>
        <a:p>
          <a:endParaRPr lang="en-US"/>
        </a:p>
      </dgm:t>
    </dgm:pt>
    <dgm:pt modelId="{E0858117-6EDE-4299-BBE4-50BFB5DC6509}" type="sibTrans" cxnId="{2D57AACB-D8E2-4CED-9D14-9BB13F6A8A35}">
      <dgm:prSet/>
      <dgm:spPr/>
      <dgm:t>
        <a:bodyPr/>
        <a:lstStyle/>
        <a:p>
          <a:endParaRPr lang="en-US"/>
        </a:p>
      </dgm:t>
    </dgm:pt>
    <dgm:pt modelId="{7217E07F-CA25-4EA0-A68C-75EBCD0C1E17}">
      <dgm:prSet custT="1"/>
      <dgm:spPr>
        <a:solidFill>
          <a:srgbClr val="0070C0">
            <a:alpha val="90000"/>
          </a:srgbClr>
        </a:solidFill>
      </dgm:spPr>
      <dgm:t>
        <a:bodyPr/>
        <a:lstStyle/>
        <a:p>
          <a:r>
            <a:rPr lang="en-US" sz="2300" kern="1200" dirty="0">
              <a:solidFill>
                <a:schemeClr val="bg1"/>
              </a:solidFill>
              <a:latin typeface="Tw Cen MT"/>
              <a:ea typeface="+mn-ea"/>
              <a:cs typeface="+mn-cs"/>
            </a:rPr>
            <a:t>CERTIFIED FINANCIAL PLANNER- </a:t>
          </a:r>
          <a:r>
            <a:rPr lang="en-US" sz="2300" b="1" kern="1200" dirty="0">
              <a:solidFill>
                <a:schemeClr val="bg1"/>
              </a:solidFill>
              <a:latin typeface="Tw Cen MT"/>
              <a:ea typeface="+mn-ea"/>
              <a:cs typeface="+mn-cs"/>
            </a:rPr>
            <a:t>CFP</a:t>
          </a:r>
          <a:r>
            <a:rPr lang="en-US" sz="1400" kern="1200" dirty="0">
              <a:solidFill>
                <a:schemeClr val="bg1"/>
              </a:solidFill>
            </a:rPr>
            <a:t>	</a:t>
          </a:r>
        </a:p>
      </dgm:t>
    </dgm:pt>
    <dgm:pt modelId="{5D89D2E6-327E-4C17-82E2-18600A816A3C}" type="parTrans" cxnId="{77B1CF94-5B9A-4D20-A070-1DCE95763A0C}">
      <dgm:prSet/>
      <dgm:spPr/>
      <dgm:t>
        <a:bodyPr/>
        <a:lstStyle/>
        <a:p>
          <a:endParaRPr lang="en-US"/>
        </a:p>
      </dgm:t>
    </dgm:pt>
    <dgm:pt modelId="{D6C0AC97-D908-477C-A889-F5AAF275C513}" type="sibTrans" cxnId="{77B1CF94-5B9A-4D20-A070-1DCE95763A0C}">
      <dgm:prSet/>
      <dgm:spPr/>
      <dgm:t>
        <a:bodyPr/>
        <a:lstStyle/>
        <a:p>
          <a:endParaRPr lang="en-US"/>
        </a:p>
      </dgm:t>
    </dgm:pt>
    <dgm:pt modelId="{13221181-DCFF-4D64-8C79-43D3043DC44C}">
      <dgm:prSet custT="1"/>
      <dgm:spPr>
        <a:solidFill>
          <a:schemeClr val="accent3">
            <a:lumMod val="40000"/>
            <a:lumOff val="60000"/>
            <a:alpha val="90000"/>
          </a:schemeClr>
        </a:solidFill>
      </dgm:spPr>
      <dgm:t>
        <a:bodyPr/>
        <a:lstStyle/>
        <a:p>
          <a:r>
            <a:rPr lang="en-US" sz="1400" b="1" kern="1200" dirty="0"/>
            <a:t> </a:t>
          </a:r>
          <a:r>
            <a:rPr lang="en-US" sz="2300" kern="1200" dirty="0">
              <a:solidFill>
                <a:prstClr val="black">
                  <a:hueOff val="0"/>
                  <a:satOff val="0"/>
                  <a:lumOff val="0"/>
                  <a:alphaOff val="0"/>
                </a:prstClr>
              </a:solidFill>
              <a:latin typeface="Tw Cen MT"/>
              <a:ea typeface="+mn-ea"/>
              <a:cs typeface="+mn-cs"/>
            </a:rPr>
            <a:t>CHARTED FINANCIAL ANALYST - </a:t>
          </a:r>
          <a:r>
            <a:rPr lang="en-US" sz="2300" b="1" kern="1200" dirty="0">
              <a:solidFill>
                <a:prstClr val="black">
                  <a:hueOff val="0"/>
                  <a:satOff val="0"/>
                  <a:lumOff val="0"/>
                  <a:alphaOff val="0"/>
                </a:prstClr>
              </a:solidFill>
              <a:latin typeface="Tw Cen MT"/>
              <a:ea typeface="+mn-ea"/>
              <a:cs typeface="+mn-cs"/>
            </a:rPr>
            <a:t>CFA </a:t>
          </a:r>
          <a:r>
            <a:rPr lang="en-US" sz="1400" b="1" kern="1200" dirty="0"/>
            <a:t>	</a:t>
          </a:r>
        </a:p>
      </dgm:t>
    </dgm:pt>
    <dgm:pt modelId="{EBD0997D-78E9-4ADD-8ADC-8AAB61C074A0}" type="parTrans" cxnId="{9038A667-13D6-49B8-9DCB-578614DF3C45}">
      <dgm:prSet/>
      <dgm:spPr/>
      <dgm:t>
        <a:bodyPr/>
        <a:lstStyle/>
        <a:p>
          <a:endParaRPr lang="en-US"/>
        </a:p>
      </dgm:t>
    </dgm:pt>
    <dgm:pt modelId="{EAC6E171-A9DC-49E7-A739-64F3FD3F1610}" type="sibTrans" cxnId="{9038A667-13D6-49B8-9DCB-578614DF3C45}">
      <dgm:prSet/>
      <dgm:spPr/>
      <dgm:t>
        <a:bodyPr/>
        <a:lstStyle/>
        <a:p>
          <a:endParaRPr lang="en-US"/>
        </a:p>
      </dgm:t>
    </dgm:pt>
    <dgm:pt modelId="{66AEF3E1-DD1E-4092-A52D-8B09BC981C8A}">
      <dgm:prSet/>
      <dgm:spPr>
        <a:solidFill>
          <a:srgbClr val="00B050">
            <a:alpha val="90000"/>
          </a:srgbClr>
        </a:solidFill>
      </dgm:spPr>
      <dgm:t>
        <a:bodyPr/>
        <a:lstStyle/>
        <a:p>
          <a:r>
            <a:rPr lang="en-US" dirty="0">
              <a:solidFill>
                <a:schemeClr val="bg1"/>
              </a:solidFill>
            </a:rPr>
            <a:t>NISM/ SEBI Certifications</a:t>
          </a:r>
        </a:p>
      </dgm:t>
    </dgm:pt>
    <dgm:pt modelId="{47BB4D63-1223-42D9-99D0-35604741E2CE}" type="parTrans" cxnId="{E5B2FEA5-9632-4ACE-BED4-80B96A0EAE19}">
      <dgm:prSet/>
      <dgm:spPr/>
      <dgm:t>
        <a:bodyPr/>
        <a:lstStyle/>
        <a:p>
          <a:endParaRPr lang="en-US"/>
        </a:p>
      </dgm:t>
    </dgm:pt>
    <dgm:pt modelId="{70C71D03-C2F5-4703-9FBA-BEBF28737DF1}" type="sibTrans" cxnId="{E5B2FEA5-9632-4ACE-BED4-80B96A0EAE19}">
      <dgm:prSet/>
      <dgm:spPr/>
      <dgm:t>
        <a:bodyPr/>
        <a:lstStyle/>
        <a:p>
          <a:endParaRPr lang="en-US"/>
        </a:p>
      </dgm:t>
    </dgm:pt>
    <dgm:pt modelId="{677F09D7-04EE-4591-BC51-012BF693FDAA}">
      <dgm:prSet/>
      <dgm:spPr>
        <a:solidFill>
          <a:srgbClr val="FFFF00">
            <a:alpha val="90000"/>
          </a:srgbClr>
        </a:solidFill>
      </dgm:spPr>
      <dgm:t>
        <a:bodyPr/>
        <a:lstStyle/>
        <a:p>
          <a:r>
            <a:rPr lang="en-US" dirty="0"/>
            <a:t>ACCA / CA</a:t>
          </a:r>
        </a:p>
      </dgm:t>
    </dgm:pt>
    <dgm:pt modelId="{2A1C41C5-23A3-47C0-AE7C-A7063CA7A71A}" type="parTrans" cxnId="{EB0DC841-830D-46BF-8EFE-1C2FAAA13ACD}">
      <dgm:prSet/>
      <dgm:spPr/>
      <dgm:t>
        <a:bodyPr/>
        <a:lstStyle/>
        <a:p>
          <a:endParaRPr lang="en-US"/>
        </a:p>
      </dgm:t>
    </dgm:pt>
    <dgm:pt modelId="{48D2989A-6D15-4499-A1BA-6686BB7B17C3}" type="sibTrans" cxnId="{EB0DC841-830D-46BF-8EFE-1C2FAAA13ACD}">
      <dgm:prSet/>
      <dgm:spPr/>
      <dgm:t>
        <a:bodyPr/>
        <a:lstStyle/>
        <a:p>
          <a:endParaRPr lang="en-US"/>
        </a:p>
      </dgm:t>
    </dgm:pt>
    <dgm:pt modelId="{F5FA815E-9BAB-4B07-AF1F-0507E33D21BD}" type="pres">
      <dgm:prSet presAssocID="{A301E666-7590-44A6-8F60-7B799F74648A}" presName="diagram" presStyleCnt="0">
        <dgm:presLayoutVars>
          <dgm:dir/>
          <dgm:animLvl val="lvl"/>
          <dgm:resizeHandles val="exact"/>
        </dgm:presLayoutVars>
      </dgm:prSet>
      <dgm:spPr/>
    </dgm:pt>
    <dgm:pt modelId="{CB69FAF7-2204-4558-AE52-EE577D266EBC}" type="pres">
      <dgm:prSet presAssocID="{186743A5-C818-42A3-885C-02ABA2BCF800}" presName="compNode" presStyleCnt="0"/>
      <dgm:spPr/>
    </dgm:pt>
    <dgm:pt modelId="{9EFB98F1-0E38-4755-BE0D-AF031B22D804}" type="pres">
      <dgm:prSet presAssocID="{186743A5-C818-42A3-885C-02ABA2BCF800}" presName="childRect" presStyleLbl="bgAcc1" presStyleIdx="0" presStyleCnt="4">
        <dgm:presLayoutVars>
          <dgm:bulletEnabled val="1"/>
        </dgm:presLayoutVars>
      </dgm:prSet>
      <dgm:spPr/>
    </dgm:pt>
    <dgm:pt modelId="{B0A0ED8F-A2A1-4667-B956-75E1E0EF6EDC}" type="pres">
      <dgm:prSet presAssocID="{186743A5-C818-42A3-885C-02ABA2BCF800}" presName="parentText" presStyleLbl="node1" presStyleIdx="0" presStyleCnt="0">
        <dgm:presLayoutVars>
          <dgm:chMax val="0"/>
          <dgm:bulletEnabled val="1"/>
        </dgm:presLayoutVars>
      </dgm:prSet>
      <dgm:spPr/>
    </dgm:pt>
    <dgm:pt modelId="{F4EE3106-E37F-4210-BF30-822550F50827}" type="pres">
      <dgm:prSet presAssocID="{186743A5-C818-42A3-885C-02ABA2BCF800}" presName="parentRect" presStyleLbl="alignNode1" presStyleIdx="0" presStyleCnt="4"/>
      <dgm:spPr/>
    </dgm:pt>
    <dgm:pt modelId="{5AB0CB14-834B-490D-A2D0-EEB54615B058}" type="pres">
      <dgm:prSet presAssocID="{186743A5-C818-42A3-885C-02ABA2BCF800}"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E28ED25-AAAD-4E8E-9840-3E90E3B9661E}" type="pres">
      <dgm:prSet presAssocID="{1DD129AA-E1D2-4D7C-8F3A-7A1778A1DEAA}" presName="sibTrans" presStyleLbl="sibTrans2D1" presStyleIdx="0" presStyleCnt="0"/>
      <dgm:spPr/>
    </dgm:pt>
    <dgm:pt modelId="{C84F71CA-1A6F-4DE1-B110-8DE745E99357}" type="pres">
      <dgm:prSet presAssocID="{72267050-787D-45D4-8CD7-B41D694E4AEF}" presName="compNode" presStyleCnt="0"/>
      <dgm:spPr/>
    </dgm:pt>
    <dgm:pt modelId="{E6DE7024-C8F0-4893-941F-915D3DE63EAA}" type="pres">
      <dgm:prSet presAssocID="{72267050-787D-45D4-8CD7-B41D694E4AEF}" presName="childRect" presStyleLbl="bgAcc1" presStyleIdx="1" presStyleCnt="4">
        <dgm:presLayoutVars>
          <dgm:bulletEnabled val="1"/>
        </dgm:presLayoutVars>
      </dgm:prSet>
      <dgm:spPr/>
    </dgm:pt>
    <dgm:pt modelId="{B92D7B2C-22AD-4356-8CE8-394398F5FD66}" type="pres">
      <dgm:prSet presAssocID="{72267050-787D-45D4-8CD7-B41D694E4AEF}" presName="parentText" presStyleLbl="node1" presStyleIdx="0" presStyleCnt="0">
        <dgm:presLayoutVars>
          <dgm:chMax val="0"/>
          <dgm:bulletEnabled val="1"/>
        </dgm:presLayoutVars>
      </dgm:prSet>
      <dgm:spPr/>
    </dgm:pt>
    <dgm:pt modelId="{43E48191-0175-4699-A873-40D1B2CFF1DC}" type="pres">
      <dgm:prSet presAssocID="{72267050-787D-45D4-8CD7-B41D694E4AEF}" presName="parentRect" presStyleLbl="alignNode1" presStyleIdx="1" presStyleCnt="4"/>
      <dgm:spPr/>
    </dgm:pt>
    <dgm:pt modelId="{B41579DE-6CC0-4AC8-A8A1-397945EDB90E}" type="pres">
      <dgm:prSet presAssocID="{72267050-787D-45D4-8CD7-B41D694E4AEF}" presName="adorn" presStyleLbl="fgAccFollow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3F1B4856-30AE-4E2D-9A9D-48D2678A7A51}" type="pres">
      <dgm:prSet presAssocID="{4364E8ED-8EB0-4D6C-9C1E-6CA8C848DF0E}" presName="sibTrans" presStyleLbl="sibTrans2D1" presStyleIdx="0" presStyleCnt="0"/>
      <dgm:spPr/>
    </dgm:pt>
    <dgm:pt modelId="{2AD8A2B8-826E-444B-9DE9-89BCAD2B0155}" type="pres">
      <dgm:prSet presAssocID="{128901F4-FFC9-470E-8CC1-642281747870}" presName="compNode" presStyleCnt="0"/>
      <dgm:spPr/>
    </dgm:pt>
    <dgm:pt modelId="{B65A8C34-E7FA-4101-A3E5-601C145EC010}" type="pres">
      <dgm:prSet presAssocID="{128901F4-FFC9-470E-8CC1-642281747870}" presName="childRect" presStyleLbl="bgAcc1" presStyleIdx="2" presStyleCnt="4">
        <dgm:presLayoutVars>
          <dgm:bulletEnabled val="1"/>
        </dgm:presLayoutVars>
      </dgm:prSet>
      <dgm:spPr/>
    </dgm:pt>
    <dgm:pt modelId="{C890D191-F630-408E-B051-7113BC19C9D1}" type="pres">
      <dgm:prSet presAssocID="{128901F4-FFC9-470E-8CC1-642281747870}" presName="parentText" presStyleLbl="node1" presStyleIdx="0" presStyleCnt="0">
        <dgm:presLayoutVars>
          <dgm:chMax val="0"/>
          <dgm:bulletEnabled val="1"/>
        </dgm:presLayoutVars>
      </dgm:prSet>
      <dgm:spPr/>
    </dgm:pt>
    <dgm:pt modelId="{428052E5-488C-4583-B1C0-C5215A985DFB}" type="pres">
      <dgm:prSet presAssocID="{128901F4-FFC9-470E-8CC1-642281747870}" presName="parentRect" presStyleLbl="alignNode1" presStyleIdx="2" presStyleCnt="4"/>
      <dgm:spPr/>
    </dgm:pt>
    <dgm:pt modelId="{E627220F-EB43-40DF-A0AC-D80CA66C36A3}" type="pres">
      <dgm:prSet presAssocID="{128901F4-FFC9-470E-8CC1-642281747870}" presName="adorn" presStyleLbl="fgAccFollowNode1" presStyleIdx="2" presStyleCnt="4" custScaleX="13865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F023F729-0057-4B47-B75C-201A53C59620}" type="pres">
      <dgm:prSet presAssocID="{B1AE1035-271A-477B-A466-D134A3D24C99}" presName="sibTrans" presStyleLbl="sibTrans2D1" presStyleIdx="0" presStyleCnt="0"/>
      <dgm:spPr/>
    </dgm:pt>
    <dgm:pt modelId="{9C27F178-BD3E-4994-8B55-21B8346EC6BD}" type="pres">
      <dgm:prSet presAssocID="{58008BE5-434A-44BD-AD96-181C84BAE4BB}" presName="compNode" presStyleCnt="0"/>
      <dgm:spPr/>
    </dgm:pt>
    <dgm:pt modelId="{BCF1E899-7C2E-426A-935A-D82E2B5E61A0}" type="pres">
      <dgm:prSet presAssocID="{58008BE5-434A-44BD-AD96-181C84BAE4BB}" presName="childRect" presStyleLbl="bgAcc1" presStyleIdx="3" presStyleCnt="4">
        <dgm:presLayoutVars>
          <dgm:bulletEnabled val="1"/>
        </dgm:presLayoutVars>
      </dgm:prSet>
      <dgm:spPr/>
    </dgm:pt>
    <dgm:pt modelId="{03B2484F-6228-4537-96FA-C3F10B008C7A}" type="pres">
      <dgm:prSet presAssocID="{58008BE5-434A-44BD-AD96-181C84BAE4BB}" presName="parentText" presStyleLbl="node1" presStyleIdx="0" presStyleCnt="0">
        <dgm:presLayoutVars>
          <dgm:chMax val="0"/>
          <dgm:bulletEnabled val="1"/>
        </dgm:presLayoutVars>
      </dgm:prSet>
      <dgm:spPr/>
    </dgm:pt>
    <dgm:pt modelId="{A90741B9-6932-412E-B60B-AF3692919422}" type="pres">
      <dgm:prSet presAssocID="{58008BE5-434A-44BD-AD96-181C84BAE4BB}" presName="parentRect" presStyleLbl="alignNode1" presStyleIdx="3" presStyleCnt="4"/>
      <dgm:spPr/>
    </dgm:pt>
    <dgm:pt modelId="{F3FCA772-E5C2-4380-AA27-18BBA7C57204}" type="pres">
      <dgm:prSet presAssocID="{58008BE5-434A-44BD-AD96-181C84BAE4BB}"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BEE48C1D-DD7D-4FEB-8687-4ADE6B866240}" type="presOf" srcId="{72267050-787D-45D4-8CD7-B41D694E4AEF}" destId="{43E48191-0175-4699-A873-40D1B2CFF1DC}" srcOrd="1" destOrd="0" presId="urn:microsoft.com/office/officeart/2005/8/layout/bList2"/>
    <dgm:cxn modelId="{FD5C8A29-0D4E-4DF2-91AC-A14C59287A46}" type="presOf" srcId="{72267050-787D-45D4-8CD7-B41D694E4AEF}" destId="{B92D7B2C-22AD-4356-8CE8-394398F5FD66}" srcOrd="0" destOrd="0" presId="urn:microsoft.com/office/officeart/2005/8/layout/bList2"/>
    <dgm:cxn modelId="{C6527B2D-5758-47B0-9234-D16BF79FB59F}" type="presOf" srcId="{58008BE5-434A-44BD-AD96-181C84BAE4BB}" destId="{03B2484F-6228-4537-96FA-C3F10B008C7A}" srcOrd="0" destOrd="0" presId="urn:microsoft.com/office/officeart/2005/8/layout/bList2"/>
    <dgm:cxn modelId="{EB0DC841-830D-46BF-8EFE-1C2FAAA13ACD}" srcId="{58008BE5-434A-44BD-AD96-181C84BAE4BB}" destId="{677F09D7-04EE-4591-BC51-012BF693FDAA}" srcOrd="0" destOrd="0" parTransId="{2A1C41C5-23A3-47C0-AE7C-A7063CA7A71A}" sibTransId="{48D2989A-6D15-4499-A1BA-6686BB7B17C3}"/>
    <dgm:cxn modelId="{9038A667-13D6-49B8-9DCB-578614DF3C45}" srcId="{128901F4-FFC9-470E-8CC1-642281747870}" destId="{13221181-DCFF-4D64-8C79-43D3043DC44C}" srcOrd="0" destOrd="0" parTransId="{EBD0997D-78E9-4ADD-8ADC-8AAB61C074A0}" sibTransId="{EAC6E171-A9DC-49E7-A739-64F3FD3F1610}"/>
    <dgm:cxn modelId="{722EA26D-206A-4E20-9D35-2B67484D768C}" type="presOf" srcId="{186743A5-C818-42A3-885C-02ABA2BCF800}" destId="{B0A0ED8F-A2A1-4667-B956-75E1E0EF6EDC}" srcOrd="0" destOrd="0" presId="urn:microsoft.com/office/officeart/2005/8/layout/bList2"/>
    <dgm:cxn modelId="{D8C21B6F-9AED-4774-A02F-2BD9E571A758}" srcId="{A301E666-7590-44A6-8F60-7B799F74648A}" destId="{186743A5-C818-42A3-885C-02ABA2BCF800}" srcOrd="0" destOrd="0" parTransId="{342CE697-05AE-407C-83D1-E699EE493525}" sibTransId="{1DD129AA-E1D2-4D7C-8F3A-7A1778A1DEAA}"/>
    <dgm:cxn modelId="{83C07257-7273-483C-94AF-BFB5FE78CD8F}" type="presOf" srcId="{186743A5-C818-42A3-885C-02ABA2BCF800}" destId="{F4EE3106-E37F-4210-BF30-822550F50827}" srcOrd="1" destOrd="0" presId="urn:microsoft.com/office/officeart/2005/8/layout/bList2"/>
    <dgm:cxn modelId="{4E8F0D58-22ED-484A-B76F-AECFF9C57A9B}" type="presOf" srcId="{7217E07F-CA25-4EA0-A68C-75EBCD0C1E17}" destId="{E6DE7024-C8F0-4893-941F-915D3DE63EAA}" srcOrd="0" destOrd="0" presId="urn:microsoft.com/office/officeart/2005/8/layout/bList2"/>
    <dgm:cxn modelId="{0BB6FA7A-66DF-4E55-BB5C-855FE0225FD3}" type="presOf" srcId="{677F09D7-04EE-4591-BC51-012BF693FDAA}" destId="{BCF1E899-7C2E-426A-935A-D82E2B5E61A0}" srcOrd="0" destOrd="0" presId="urn:microsoft.com/office/officeart/2005/8/layout/bList2"/>
    <dgm:cxn modelId="{73FF6982-F018-4147-8DF4-C9A6EEACA106}" type="presOf" srcId="{B1AE1035-271A-477B-A466-D134A3D24C99}" destId="{F023F729-0057-4B47-B75C-201A53C59620}" srcOrd="0" destOrd="0" presId="urn:microsoft.com/office/officeart/2005/8/layout/bList2"/>
    <dgm:cxn modelId="{77B1CF94-5B9A-4D20-A070-1DCE95763A0C}" srcId="{72267050-787D-45D4-8CD7-B41D694E4AEF}" destId="{7217E07F-CA25-4EA0-A68C-75EBCD0C1E17}" srcOrd="0" destOrd="0" parTransId="{5D89D2E6-327E-4C17-82E2-18600A816A3C}" sibTransId="{D6C0AC97-D908-477C-A889-F5AAF275C513}"/>
    <dgm:cxn modelId="{49C06C97-8612-4CB5-9503-1BC0ADE7ECD0}" type="presOf" srcId="{128901F4-FFC9-470E-8CC1-642281747870}" destId="{428052E5-488C-4583-B1C0-C5215A985DFB}" srcOrd="1" destOrd="0" presId="urn:microsoft.com/office/officeart/2005/8/layout/bList2"/>
    <dgm:cxn modelId="{E5B2FEA5-9632-4ACE-BED4-80B96A0EAE19}" srcId="{186743A5-C818-42A3-885C-02ABA2BCF800}" destId="{66AEF3E1-DD1E-4092-A52D-8B09BC981C8A}" srcOrd="0" destOrd="0" parTransId="{47BB4D63-1223-42D9-99D0-35604741E2CE}" sibTransId="{70C71D03-C2F5-4703-9FBA-BEBF28737DF1}"/>
    <dgm:cxn modelId="{2E2E00BC-4317-4E00-ACA6-358B58218B31}" srcId="{A301E666-7590-44A6-8F60-7B799F74648A}" destId="{72267050-787D-45D4-8CD7-B41D694E4AEF}" srcOrd="1" destOrd="0" parTransId="{31D530E9-6235-4FB1-81A2-37ED294AB8CA}" sibTransId="{4364E8ED-8EB0-4D6C-9C1E-6CA8C848DF0E}"/>
    <dgm:cxn modelId="{3E6F9EBC-0A48-46DF-A685-C62F791BAA53}" type="presOf" srcId="{128901F4-FFC9-470E-8CC1-642281747870}" destId="{C890D191-F630-408E-B051-7113BC19C9D1}" srcOrd="0" destOrd="0" presId="urn:microsoft.com/office/officeart/2005/8/layout/bList2"/>
    <dgm:cxn modelId="{682486C8-9849-495A-A932-6483C675B94F}" type="presOf" srcId="{4364E8ED-8EB0-4D6C-9C1E-6CA8C848DF0E}" destId="{3F1B4856-30AE-4E2D-9A9D-48D2678A7A51}" srcOrd="0" destOrd="0" presId="urn:microsoft.com/office/officeart/2005/8/layout/bList2"/>
    <dgm:cxn modelId="{2D57AACB-D8E2-4CED-9D14-9BB13F6A8A35}" srcId="{A301E666-7590-44A6-8F60-7B799F74648A}" destId="{58008BE5-434A-44BD-AD96-181C84BAE4BB}" srcOrd="3" destOrd="0" parTransId="{ADDEEC2A-18D2-47F7-ABED-E9BBE10C406D}" sibTransId="{E0858117-6EDE-4299-BBE4-50BFB5DC6509}"/>
    <dgm:cxn modelId="{6A2B3DDA-7DEC-41CE-ACCC-3F7042C246CD}" srcId="{A301E666-7590-44A6-8F60-7B799F74648A}" destId="{128901F4-FFC9-470E-8CC1-642281747870}" srcOrd="2" destOrd="0" parTransId="{F348B18D-FB55-42A9-8EC7-F489AE382A70}" sibTransId="{B1AE1035-271A-477B-A466-D134A3D24C99}"/>
    <dgm:cxn modelId="{113DE3E1-15F1-4B29-A0D9-3706A597BC36}" type="presOf" srcId="{1DD129AA-E1D2-4D7C-8F3A-7A1778A1DEAA}" destId="{1E28ED25-AAAD-4E8E-9840-3E90E3B9661E}" srcOrd="0" destOrd="0" presId="urn:microsoft.com/office/officeart/2005/8/layout/bList2"/>
    <dgm:cxn modelId="{75E26AE3-E163-4FCA-85EC-85FC4DFD9B23}" type="presOf" srcId="{13221181-DCFF-4D64-8C79-43D3043DC44C}" destId="{B65A8C34-E7FA-4101-A3E5-601C145EC010}" srcOrd="0" destOrd="0" presId="urn:microsoft.com/office/officeart/2005/8/layout/bList2"/>
    <dgm:cxn modelId="{477B81E4-C119-483E-B76B-666CB5B96D77}" type="presOf" srcId="{58008BE5-434A-44BD-AD96-181C84BAE4BB}" destId="{A90741B9-6932-412E-B60B-AF3692919422}" srcOrd="1" destOrd="0" presId="urn:microsoft.com/office/officeart/2005/8/layout/bList2"/>
    <dgm:cxn modelId="{FDFB35EF-1F99-48E3-B4B4-53A487ADFDA5}" type="presOf" srcId="{66AEF3E1-DD1E-4092-A52D-8B09BC981C8A}" destId="{9EFB98F1-0E38-4755-BE0D-AF031B22D804}" srcOrd="0" destOrd="0" presId="urn:microsoft.com/office/officeart/2005/8/layout/bList2"/>
    <dgm:cxn modelId="{41711CF5-D068-49ED-83F2-24898743D965}" type="presOf" srcId="{A301E666-7590-44A6-8F60-7B799F74648A}" destId="{F5FA815E-9BAB-4B07-AF1F-0507E33D21BD}" srcOrd="0" destOrd="0" presId="urn:microsoft.com/office/officeart/2005/8/layout/bList2"/>
    <dgm:cxn modelId="{334C758C-6DBD-42F5-B8F5-2C53CED3BD23}" type="presParOf" srcId="{F5FA815E-9BAB-4B07-AF1F-0507E33D21BD}" destId="{CB69FAF7-2204-4558-AE52-EE577D266EBC}" srcOrd="0" destOrd="0" presId="urn:microsoft.com/office/officeart/2005/8/layout/bList2"/>
    <dgm:cxn modelId="{F3AB2911-4ABF-457F-8561-2DBBC4C76C94}" type="presParOf" srcId="{CB69FAF7-2204-4558-AE52-EE577D266EBC}" destId="{9EFB98F1-0E38-4755-BE0D-AF031B22D804}" srcOrd="0" destOrd="0" presId="urn:microsoft.com/office/officeart/2005/8/layout/bList2"/>
    <dgm:cxn modelId="{0FBB24FC-1DA4-44C6-B8B1-4D9A51DE5BC1}" type="presParOf" srcId="{CB69FAF7-2204-4558-AE52-EE577D266EBC}" destId="{B0A0ED8F-A2A1-4667-B956-75E1E0EF6EDC}" srcOrd="1" destOrd="0" presId="urn:microsoft.com/office/officeart/2005/8/layout/bList2"/>
    <dgm:cxn modelId="{4CFBF249-B38A-46D5-BB96-13801C16BFC7}" type="presParOf" srcId="{CB69FAF7-2204-4558-AE52-EE577D266EBC}" destId="{F4EE3106-E37F-4210-BF30-822550F50827}" srcOrd="2" destOrd="0" presId="urn:microsoft.com/office/officeart/2005/8/layout/bList2"/>
    <dgm:cxn modelId="{A98CB9FF-44CA-46FB-84AD-C986E1E01F95}" type="presParOf" srcId="{CB69FAF7-2204-4558-AE52-EE577D266EBC}" destId="{5AB0CB14-834B-490D-A2D0-EEB54615B058}" srcOrd="3" destOrd="0" presId="urn:microsoft.com/office/officeart/2005/8/layout/bList2"/>
    <dgm:cxn modelId="{6372A36E-2CA1-4BE4-863B-FBE72727CD7F}" type="presParOf" srcId="{F5FA815E-9BAB-4B07-AF1F-0507E33D21BD}" destId="{1E28ED25-AAAD-4E8E-9840-3E90E3B9661E}" srcOrd="1" destOrd="0" presId="urn:microsoft.com/office/officeart/2005/8/layout/bList2"/>
    <dgm:cxn modelId="{A46B9EFE-74AE-46A9-B253-EE6C94FC6E61}" type="presParOf" srcId="{F5FA815E-9BAB-4B07-AF1F-0507E33D21BD}" destId="{C84F71CA-1A6F-4DE1-B110-8DE745E99357}" srcOrd="2" destOrd="0" presId="urn:microsoft.com/office/officeart/2005/8/layout/bList2"/>
    <dgm:cxn modelId="{08066519-1B24-4498-97A1-5D9FBAB45C48}" type="presParOf" srcId="{C84F71CA-1A6F-4DE1-B110-8DE745E99357}" destId="{E6DE7024-C8F0-4893-941F-915D3DE63EAA}" srcOrd="0" destOrd="0" presId="urn:microsoft.com/office/officeart/2005/8/layout/bList2"/>
    <dgm:cxn modelId="{1D8783BD-6397-49B6-A081-CBFA305A28CA}" type="presParOf" srcId="{C84F71CA-1A6F-4DE1-B110-8DE745E99357}" destId="{B92D7B2C-22AD-4356-8CE8-394398F5FD66}" srcOrd="1" destOrd="0" presId="urn:microsoft.com/office/officeart/2005/8/layout/bList2"/>
    <dgm:cxn modelId="{360567B3-ED80-41D0-9E3D-6D9E3AC44BE8}" type="presParOf" srcId="{C84F71CA-1A6F-4DE1-B110-8DE745E99357}" destId="{43E48191-0175-4699-A873-40D1B2CFF1DC}" srcOrd="2" destOrd="0" presId="urn:microsoft.com/office/officeart/2005/8/layout/bList2"/>
    <dgm:cxn modelId="{479FB856-705E-4355-B1A2-ECE06650E808}" type="presParOf" srcId="{C84F71CA-1A6F-4DE1-B110-8DE745E99357}" destId="{B41579DE-6CC0-4AC8-A8A1-397945EDB90E}" srcOrd="3" destOrd="0" presId="urn:microsoft.com/office/officeart/2005/8/layout/bList2"/>
    <dgm:cxn modelId="{30DBA5AA-0D75-461A-AF17-0A34459B3CD6}" type="presParOf" srcId="{F5FA815E-9BAB-4B07-AF1F-0507E33D21BD}" destId="{3F1B4856-30AE-4E2D-9A9D-48D2678A7A51}" srcOrd="3" destOrd="0" presId="urn:microsoft.com/office/officeart/2005/8/layout/bList2"/>
    <dgm:cxn modelId="{AF6821F5-AD1F-4E97-9B6A-8D7340A96BBC}" type="presParOf" srcId="{F5FA815E-9BAB-4B07-AF1F-0507E33D21BD}" destId="{2AD8A2B8-826E-444B-9DE9-89BCAD2B0155}" srcOrd="4" destOrd="0" presId="urn:microsoft.com/office/officeart/2005/8/layout/bList2"/>
    <dgm:cxn modelId="{6CFD67A8-E5D6-4CC8-B108-9979CC89D9CE}" type="presParOf" srcId="{2AD8A2B8-826E-444B-9DE9-89BCAD2B0155}" destId="{B65A8C34-E7FA-4101-A3E5-601C145EC010}" srcOrd="0" destOrd="0" presId="urn:microsoft.com/office/officeart/2005/8/layout/bList2"/>
    <dgm:cxn modelId="{ADD060D2-BE31-410C-8CEC-22F0A59F54EE}" type="presParOf" srcId="{2AD8A2B8-826E-444B-9DE9-89BCAD2B0155}" destId="{C890D191-F630-408E-B051-7113BC19C9D1}" srcOrd="1" destOrd="0" presId="urn:microsoft.com/office/officeart/2005/8/layout/bList2"/>
    <dgm:cxn modelId="{0963B493-00BA-44C6-9F43-3594D10B3F9C}" type="presParOf" srcId="{2AD8A2B8-826E-444B-9DE9-89BCAD2B0155}" destId="{428052E5-488C-4583-B1C0-C5215A985DFB}" srcOrd="2" destOrd="0" presId="urn:microsoft.com/office/officeart/2005/8/layout/bList2"/>
    <dgm:cxn modelId="{A6247B64-4BA6-4B3A-BE93-C9EB8F3FF93F}" type="presParOf" srcId="{2AD8A2B8-826E-444B-9DE9-89BCAD2B0155}" destId="{E627220F-EB43-40DF-A0AC-D80CA66C36A3}" srcOrd="3" destOrd="0" presId="urn:microsoft.com/office/officeart/2005/8/layout/bList2"/>
    <dgm:cxn modelId="{E9C81E59-B3A5-4A08-847D-12D0E8DC511D}" type="presParOf" srcId="{F5FA815E-9BAB-4B07-AF1F-0507E33D21BD}" destId="{F023F729-0057-4B47-B75C-201A53C59620}" srcOrd="5" destOrd="0" presId="urn:microsoft.com/office/officeart/2005/8/layout/bList2"/>
    <dgm:cxn modelId="{1096EE31-E268-4B68-8DEA-B691F6071AF7}" type="presParOf" srcId="{F5FA815E-9BAB-4B07-AF1F-0507E33D21BD}" destId="{9C27F178-BD3E-4994-8B55-21B8346EC6BD}" srcOrd="6" destOrd="0" presId="urn:microsoft.com/office/officeart/2005/8/layout/bList2"/>
    <dgm:cxn modelId="{F81C9126-D915-47B4-975D-6C1267529F90}" type="presParOf" srcId="{9C27F178-BD3E-4994-8B55-21B8346EC6BD}" destId="{BCF1E899-7C2E-426A-935A-D82E2B5E61A0}" srcOrd="0" destOrd="0" presId="urn:microsoft.com/office/officeart/2005/8/layout/bList2"/>
    <dgm:cxn modelId="{41E24ABB-85A3-441A-A9B1-4511827C6DE0}" type="presParOf" srcId="{9C27F178-BD3E-4994-8B55-21B8346EC6BD}" destId="{03B2484F-6228-4537-96FA-C3F10B008C7A}" srcOrd="1" destOrd="0" presId="urn:microsoft.com/office/officeart/2005/8/layout/bList2"/>
    <dgm:cxn modelId="{B41780E0-713F-4EAD-B363-7F161072DF55}" type="presParOf" srcId="{9C27F178-BD3E-4994-8B55-21B8346EC6BD}" destId="{A90741B9-6932-412E-B60B-AF3692919422}" srcOrd="2" destOrd="0" presId="urn:microsoft.com/office/officeart/2005/8/layout/bList2"/>
    <dgm:cxn modelId="{898AF6AD-BA16-46FD-AFCA-44C7C8859396}" type="presParOf" srcId="{9C27F178-BD3E-4994-8B55-21B8346EC6BD}" destId="{F3FCA772-E5C2-4380-AA27-18BBA7C5720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01E666-7590-44A6-8F60-7B799F74648A}" type="doc">
      <dgm:prSet loTypeId="urn:microsoft.com/office/officeart/2005/8/layout/bList2#1" loCatId="list" qsTypeId="urn:microsoft.com/office/officeart/2005/8/quickstyle/simple1" qsCatId="simple" csTypeId="urn:microsoft.com/office/officeart/2005/8/colors/accent1_2" csCatId="accent1" phldr="1"/>
      <dgm:spPr/>
    </dgm:pt>
    <dgm:pt modelId="{186743A5-C818-42A3-885C-02ABA2BCF800}">
      <dgm:prSet phldrT="[Text]"/>
      <dgm:spPr>
        <a:solidFill>
          <a:schemeClr val="tx1">
            <a:lumMod val="75000"/>
            <a:lumOff val="25000"/>
          </a:schemeClr>
        </a:solidFill>
      </dgm:spPr>
      <dgm:t>
        <a:bodyPr/>
        <a:lstStyle/>
        <a:p>
          <a:r>
            <a:rPr lang="en-US" b="1" dirty="0"/>
            <a:t>Diploma in Stock Trading</a:t>
          </a:r>
        </a:p>
      </dgm:t>
    </dgm:pt>
    <dgm:pt modelId="{342CE697-05AE-407C-83D1-E699EE493525}" type="parTrans" cxnId="{D8C21B6F-9AED-4774-A02F-2BD9E571A758}">
      <dgm:prSet/>
      <dgm:spPr/>
      <dgm:t>
        <a:bodyPr/>
        <a:lstStyle/>
        <a:p>
          <a:endParaRPr lang="en-US"/>
        </a:p>
      </dgm:t>
    </dgm:pt>
    <dgm:pt modelId="{1DD129AA-E1D2-4D7C-8F3A-7A1778A1DEAA}" type="sibTrans" cxnId="{D8C21B6F-9AED-4774-A02F-2BD9E571A758}">
      <dgm:prSet/>
      <dgm:spPr/>
      <dgm:t>
        <a:bodyPr/>
        <a:lstStyle/>
        <a:p>
          <a:endParaRPr lang="en-US"/>
        </a:p>
      </dgm:t>
    </dgm:pt>
    <dgm:pt modelId="{72267050-787D-45D4-8CD7-B41D694E4AEF}">
      <dgm:prSet phldrT="[Text]" custT="1"/>
      <dgm:spPr>
        <a:solidFill>
          <a:schemeClr val="accent2"/>
        </a:solidFill>
      </dgm:spPr>
      <dgm:t>
        <a:bodyPr/>
        <a:lstStyle/>
        <a:p>
          <a:r>
            <a:rPr lang="en-US" sz="1400" b="1" dirty="0"/>
            <a:t>Technical Analysis Course</a:t>
          </a:r>
        </a:p>
      </dgm:t>
    </dgm:pt>
    <dgm:pt modelId="{31D530E9-6235-4FB1-81A2-37ED294AB8CA}" type="parTrans" cxnId="{2E2E00BC-4317-4E00-ACA6-358B58218B31}">
      <dgm:prSet/>
      <dgm:spPr/>
      <dgm:t>
        <a:bodyPr/>
        <a:lstStyle/>
        <a:p>
          <a:endParaRPr lang="en-US"/>
        </a:p>
      </dgm:t>
    </dgm:pt>
    <dgm:pt modelId="{4364E8ED-8EB0-4D6C-9C1E-6CA8C848DF0E}" type="sibTrans" cxnId="{2E2E00BC-4317-4E00-ACA6-358B58218B31}">
      <dgm:prSet/>
      <dgm:spPr/>
      <dgm:t>
        <a:bodyPr/>
        <a:lstStyle/>
        <a:p>
          <a:endParaRPr lang="en-US"/>
        </a:p>
      </dgm:t>
    </dgm:pt>
    <dgm:pt modelId="{128901F4-FFC9-470E-8CC1-642281747870}">
      <dgm:prSet phldrT="[Text]"/>
      <dgm:spPr>
        <a:solidFill>
          <a:schemeClr val="accent4">
            <a:lumMod val="75000"/>
          </a:schemeClr>
        </a:solidFill>
      </dgm:spPr>
      <dgm:t>
        <a:bodyPr/>
        <a:lstStyle/>
        <a:p>
          <a:r>
            <a:rPr lang="en-US" b="1" dirty="0"/>
            <a:t>Equity Derivatives Certification</a:t>
          </a:r>
        </a:p>
      </dgm:t>
    </dgm:pt>
    <dgm:pt modelId="{F348B18D-FB55-42A9-8EC7-F489AE382A70}" type="parTrans" cxnId="{6A2B3DDA-7DEC-41CE-ACCC-3F7042C246CD}">
      <dgm:prSet/>
      <dgm:spPr/>
      <dgm:t>
        <a:bodyPr/>
        <a:lstStyle/>
        <a:p>
          <a:endParaRPr lang="en-US"/>
        </a:p>
      </dgm:t>
    </dgm:pt>
    <dgm:pt modelId="{B1AE1035-271A-477B-A466-D134A3D24C99}" type="sibTrans" cxnId="{6A2B3DDA-7DEC-41CE-ACCC-3F7042C246CD}">
      <dgm:prSet/>
      <dgm:spPr/>
      <dgm:t>
        <a:bodyPr/>
        <a:lstStyle/>
        <a:p>
          <a:endParaRPr lang="en-US"/>
        </a:p>
      </dgm:t>
    </dgm:pt>
    <dgm:pt modelId="{58008BE5-434A-44BD-AD96-181C84BAE4BB}">
      <dgm:prSet phldrT="[Text]"/>
      <dgm:spPr>
        <a:solidFill>
          <a:schemeClr val="accent6">
            <a:lumMod val="75000"/>
          </a:schemeClr>
        </a:solidFill>
      </dgm:spPr>
      <dgm:t>
        <a:bodyPr/>
        <a:lstStyle/>
        <a:p>
          <a:r>
            <a:rPr lang="en-US" b="1" dirty="0"/>
            <a:t>Mutual Fund Certification</a:t>
          </a:r>
        </a:p>
      </dgm:t>
    </dgm:pt>
    <dgm:pt modelId="{ADDEEC2A-18D2-47F7-ABED-E9BBE10C406D}" type="parTrans" cxnId="{2D57AACB-D8E2-4CED-9D14-9BB13F6A8A35}">
      <dgm:prSet/>
      <dgm:spPr/>
      <dgm:t>
        <a:bodyPr/>
        <a:lstStyle/>
        <a:p>
          <a:endParaRPr lang="en-US"/>
        </a:p>
      </dgm:t>
    </dgm:pt>
    <dgm:pt modelId="{E0858117-6EDE-4299-BBE4-50BFB5DC6509}" type="sibTrans" cxnId="{2D57AACB-D8E2-4CED-9D14-9BB13F6A8A35}">
      <dgm:prSet/>
      <dgm:spPr/>
      <dgm:t>
        <a:bodyPr/>
        <a:lstStyle/>
        <a:p>
          <a:endParaRPr lang="en-US"/>
        </a:p>
      </dgm:t>
    </dgm:pt>
    <dgm:pt modelId="{8EAB7750-A141-4B76-AF93-9F618C80F824}">
      <dgm:prSet custT="1"/>
      <dgm:spPr>
        <a:solidFill>
          <a:schemeClr val="bg1">
            <a:lumMod val="85000"/>
            <a:alpha val="90000"/>
          </a:schemeClr>
        </a:solidFill>
        <a:ln>
          <a:solidFill>
            <a:schemeClr val="tx1">
              <a:lumMod val="75000"/>
              <a:lumOff val="25000"/>
            </a:schemeClr>
          </a:solidFill>
        </a:ln>
      </dgm:spPr>
      <dgm:t>
        <a:bodyPr/>
        <a:lstStyle/>
        <a:p>
          <a:r>
            <a:rPr lang="en-US" sz="1400" b="1" dirty="0"/>
            <a:t>Focus: </a:t>
          </a:r>
          <a:r>
            <a:rPr lang="en-US" sz="1400" b="0" dirty="0"/>
            <a:t>Equity, Derivatives, Commodity, Currency, Mutual Fund </a:t>
          </a:r>
        </a:p>
      </dgm:t>
    </dgm:pt>
    <dgm:pt modelId="{5ACF0654-228D-4353-8F4B-687D5AA54C96}" type="parTrans" cxnId="{59FA05C6-14CA-4670-9622-9DFF69E327E7}">
      <dgm:prSet/>
      <dgm:spPr/>
      <dgm:t>
        <a:bodyPr/>
        <a:lstStyle/>
        <a:p>
          <a:endParaRPr lang="en-US"/>
        </a:p>
      </dgm:t>
    </dgm:pt>
    <dgm:pt modelId="{B28B5A2D-4FC5-470B-8BB3-F65A265BD44F}" type="sibTrans" cxnId="{59FA05C6-14CA-4670-9622-9DFF69E327E7}">
      <dgm:prSet/>
      <dgm:spPr/>
      <dgm:t>
        <a:bodyPr/>
        <a:lstStyle/>
        <a:p>
          <a:endParaRPr lang="en-US"/>
        </a:p>
      </dgm:t>
    </dgm:pt>
    <dgm:pt modelId="{E065BD4F-7565-4724-88F7-CEEC59CD9791}">
      <dgm:prSet custT="1"/>
      <dgm:spPr>
        <a:solidFill>
          <a:schemeClr val="bg1">
            <a:lumMod val="85000"/>
            <a:alpha val="90000"/>
          </a:schemeClr>
        </a:solidFill>
        <a:ln>
          <a:solidFill>
            <a:schemeClr val="tx1">
              <a:lumMod val="75000"/>
              <a:lumOff val="25000"/>
            </a:schemeClr>
          </a:solidFill>
        </a:ln>
      </dgm:spPr>
      <dgm:t>
        <a:bodyPr/>
        <a:lstStyle/>
        <a:p>
          <a:r>
            <a:rPr lang="en-US" sz="1400" b="1" dirty="0"/>
            <a:t> Duration: </a:t>
          </a:r>
          <a:r>
            <a:rPr lang="en-US" sz="1400" b="0" dirty="0"/>
            <a:t>70-80 hours</a:t>
          </a:r>
        </a:p>
      </dgm:t>
    </dgm:pt>
    <dgm:pt modelId="{C83C2ABD-A0D5-49B9-8FC9-95534D6D6690}" type="parTrans" cxnId="{413A24CF-AF47-4647-87FC-F1974DD7346F}">
      <dgm:prSet/>
      <dgm:spPr/>
      <dgm:t>
        <a:bodyPr/>
        <a:lstStyle/>
        <a:p>
          <a:endParaRPr lang="en-US"/>
        </a:p>
      </dgm:t>
    </dgm:pt>
    <dgm:pt modelId="{ED042A78-3AB5-4182-AF89-FBB3AF3547DC}" type="sibTrans" cxnId="{413A24CF-AF47-4647-87FC-F1974DD7346F}">
      <dgm:prSet/>
      <dgm:spPr/>
      <dgm:t>
        <a:bodyPr/>
        <a:lstStyle/>
        <a:p>
          <a:endParaRPr lang="en-US"/>
        </a:p>
      </dgm:t>
    </dgm:pt>
    <dgm:pt modelId="{19668825-0457-4447-8F12-AED9445EFB23}">
      <dgm:prSet custT="1"/>
      <dgm:spPr>
        <a:solidFill>
          <a:schemeClr val="bg1">
            <a:lumMod val="85000"/>
            <a:alpha val="90000"/>
          </a:schemeClr>
        </a:solidFill>
        <a:ln>
          <a:solidFill>
            <a:schemeClr val="tx1">
              <a:lumMod val="75000"/>
              <a:lumOff val="25000"/>
            </a:schemeClr>
          </a:solidFill>
        </a:ln>
      </dgm:spPr>
      <dgm:t>
        <a:bodyPr/>
        <a:lstStyle/>
        <a:p>
          <a:r>
            <a:rPr lang="en-US" sz="1400" b="1" dirty="0"/>
            <a:t>  </a:t>
          </a:r>
          <a:endParaRPr lang="en-US" sz="1400" b="0" dirty="0"/>
        </a:p>
      </dgm:t>
    </dgm:pt>
    <dgm:pt modelId="{C9152358-B053-47FF-BAEA-C2C11EDF7BC2}" type="parTrans" cxnId="{EBAE1FD6-7A53-4918-A384-B54D2AFDB536}">
      <dgm:prSet/>
      <dgm:spPr/>
      <dgm:t>
        <a:bodyPr/>
        <a:lstStyle/>
        <a:p>
          <a:endParaRPr lang="en-US"/>
        </a:p>
      </dgm:t>
    </dgm:pt>
    <dgm:pt modelId="{C8EFCD5E-98E8-4D0C-BAB3-11FCD0722316}" type="sibTrans" cxnId="{EBAE1FD6-7A53-4918-A384-B54D2AFDB536}">
      <dgm:prSet/>
      <dgm:spPr/>
      <dgm:t>
        <a:bodyPr/>
        <a:lstStyle/>
        <a:p>
          <a:endParaRPr lang="en-US"/>
        </a:p>
      </dgm:t>
    </dgm:pt>
    <dgm:pt modelId="{C8F02CD0-CDB9-42C2-8E14-80591FC3C15B}">
      <dgm:prSet custT="1"/>
      <dgm:spPr>
        <a:solidFill>
          <a:schemeClr val="bg1">
            <a:lumMod val="85000"/>
            <a:alpha val="90000"/>
          </a:schemeClr>
        </a:solidFill>
        <a:ln>
          <a:solidFill>
            <a:schemeClr val="tx1">
              <a:lumMod val="75000"/>
              <a:lumOff val="25000"/>
            </a:schemeClr>
          </a:solidFill>
        </a:ln>
      </dgm:spPr>
      <dgm:t>
        <a:bodyPr/>
        <a:lstStyle/>
        <a:p>
          <a:endParaRPr lang="en-US" sz="1400" b="1" dirty="0"/>
        </a:p>
      </dgm:t>
    </dgm:pt>
    <dgm:pt modelId="{8B8EC5CE-F3CA-4154-8F4C-2DB312CD35CC}" type="parTrans" cxnId="{E3456BCC-807E-4284-BEE6-5D2FA5A81976}">
      <dgm:prSet/>
      <dgm:spPr/>
      <dgm:t>
        <a:bodyPr/>
        <a:lstStyle/>
        <a:p>
          <a:endParaRPr lang="en-US"/>
        </a:p>
      </dgm:t>
    </dgm:pt>
    <dgm:pt modelId="{A63D8A9B-D485-4A9E-AF69-6C53C60AC9F5}" type="sibTrans" cxnId="{E3456BCC-807E-4284-BEE6-5D2FA5A81976}">
      <dgm:prSet/>
      <dgm:spPr/>
      <dgm:t>
        <a:bodyPr/>
        <a:lstStyle/>
        <a:p>
          <a:endParaRPr lang="en-US"/>
        </a:p>
      </dgm:t>
    </dgm:pt>
    <dgm:pt modelId="{A2CEDC46-8E40-4671-A752-B705691A8D94}">
      <dgm:prSet custT="1"/>
      <dgm:spPr>
        <a:solidFill>
          <a:schemeClr val="bg1">
            <a:lumMod val="85000"/>
            <a:alpha val="90000"/>
          </a:schemeClr>
        </a:solidFill>
        <a:ln>
          <a:solidFill>
            <a:schemeClr val="tx1">
              <a:lumMod val="75000"/>
              <a:lumOff val="25000"/>
            </a:schemeClr>
          </a:solidFill>
        </a:ln>
      </dgm:spPr>
      <dgm:t>
        <a:bodyPr/>
        <a:lstStyle/>
        <a:p>
          <a:endParaRPr lang="en-US" sz="1400" b="0" dirty="0"/>
        </a:p>
      </dgm:t>
    </dgm:pt>
    <dgm:pt modelId="{2202F05A-F8EA-43D7-A319-4CDE98DCD8E0}" type="parTrans" cxnId="{A74FC54E-D3B1-46A0-B453-2523BDCC4A6A}">
      <dgm:prSet/>
      <dgm:spPr/>
      <dgm:t>
        <a:bodyPr/>
        <a:lstStyle/>
        <a:p>
          <a:endParaRPr lang="en-US"/>
        </a:p>
      </dgm:t>
    </dgm:pt>
    <dgm:pt modelId="{B210E258-20A0-43E2-8B35-C25B23B286E2}" type="sibTrans" cxnId="{A74FC54E-D3B1-46A0-B453-2523BDCC4A6A}">
      <dgm:prSet/>
      <dgm:spPr/>
      <dgm:t>
        <a:bodyPr/>
        <a:lstStyle/>
        <a:p>
          <a:endParaRPr lang="en-US"/>
        </a:p>
      </dgm:t>
    </dgm:pt>
    <dgm:pt modelId="{7217E07F-CA25-4EA0-A68C-75EBCD0C1E17}">
      <dgm:prSet custT="1"/>
      <dgm:spPr>
        <a:solidFill>
          <a:schemeClr val="accent2">
            <a:lumMod val="20000"/>
            <a:lumOff val="80000"/>
            <a:alpha val="90000"/>
          </a:schemeClr>
        </a:solidFill>
        <a:ln>
          <a:solidFill>
            <a:schemeClr val="accent2"/>
          </a:solidFill>
        </a:ln>
      </dgm:spPr>
      <dgm:t>
        <a:bodyPr/>
        <a:lstStyle/>
        <a:p>
          <a:r>
            <a:rPr lang="en-US" sz="1400" b="1" dirty="0"/>
            <a:t>Focus: </a:t>
          </a:r>
          <a:r>
            <a:rPr lang="en-US" sz="1400" b="0" dirty="0"/>
            <a:t>Technical analysis of stocks (Right Entry/ Exit Time)</a:t>
          </a:r>
          <a:endParaRPr lang="en-US" sz="1400" dirty="0"/>
        </a:p>
      </dgm:t>
    </dgm:pt>
    <dgm:pt modelId="{5D89D2E6-327E-4C17-82E2-18600A816A3C}" type="parTrans" cxnId="{77B1CF94-5B9A-4D20-A070-1DCE95763A0C}">
      <dgm:prSet/>
      <dgm:spPr/>
      <dgm:t>
        <a:bodyPr/>
        <a:lstStyle/>
        <a:p>
          <a:endParaRPr lang="en-US"/>
        </a:p>
      </dgm:t>
    </dgm:pt>
    <dgm:pt modelId="{D6C0AC97-D908-477C-A889-F5AAF275C513}" type="sibTrans" cxnId="{77B1CF94-5B9A-4D20-A070-1DCE95763A0C}">
      <dgm:prSet/>
      <dgm:spPr/>
      <dgm:t>
        <a:bodyPr/>
        <a:lstStyle/>
        <a:p>
          <a:endParaRPr lang="en-US"/>
        </a:p>
      </dgm:t>
    </dgm:pt>
    <dgm:pt modelId="{9279CEA5-CFA4-44E5-8995-339C1CA20C78}">
      <dgm:prSet custT="1"/>
      <dgm:spPr>
        <a:solidFill>
          <a:schemeClr val="accent2">
            <a:lumMod val="20000"/>
            <a:lumOff val="80000"/>
            <a:alpha val="90000"/>
          </a:schemeClr>
        </a:solidFill>
        <a:ln>
          <a:solidFill>
            <a:schemeClr val="accent2"/>
          </a:solidFill>
        </a:ln>
      </dgm:spPr>
      <dgm:t>
        <a:bodyPr/>
        <a:lstStyle/>
        <a:p>
          <a:endParaRPr lang="en-US" sz="1400" b="1" dirty="0"/>
        </a:p>
      </dgm:t>
    </dgm:pt>
    <dgm:pt modelId="{90C049EC-793D-4311-8766-F0FBD9006FFC}" type="parTrans" cxnId="{CE14F52C-614A-4A41-885E-ABACE2795B20}">
      <dgm:prSet/>
      <dgm:spPr/>
      <dgm:t>
        <a:bodyPr/>
        <a:lstStyle/>
        <a:p>
          <a:endParaRPr lang="en-US"/>
        </a:p>
      </dgm:t>
    </dgm:pt>
    <dgm:pt modelId="{75397ED0-0AAE-4146-838A-1648C0144CD9}" type="sibTrans" cxnId="{CE14F52C-614A-4A41-885E-ABACE2795B20}">
      <dgm:prSet/>
      <dgm:spPr/>
      <dgm:t>
        <a:bodyPr/>
        <a:lstStyle/>
        <a:p>
          <a:endParaRPr lang="en-US"/>
        </a:p>
      </dgm:t>
    </dgm:pt>
    <dgm:pt modelId="{E61E3FBF-8A7F-4285-8560-6B429B2ED565}">
      <dgm:prSet custT="1"/>
      <dgm:spPr>
        <a:solidFill>
          <a:schemeClr val="accent2">
            <a:lumMod val="20000"/>
            <a:lumOff val="80000"/>
            <a:alpha val="90000"/>
          </a:schemeClr>
        </a:solidFill>
        <a:ln>
          <a:solidFill>
            <a:schemeClr val="accent2"/>
          </a:solidFill>
        </a:ln>
      </dgm:spPr>
      <dgm:t>
        <a:bodyPr/>
        <a:lstStyle/>
        <a:p>
          <a:r>
            <a:rPr lang="en-US" sz="1400" b="1" dirty="0"/>
            <a:t>Duration: </a:t>
          </a:r>
          <a:r>
            <a:rPr lang="en-US" sz="1400" b="0" dirty="0"/>
            <a:t>25-30 hours</a:t>
          </a:r>
        </a:p>
      </dgm:t>
    </dgm:pt>
    <dgm:pt modelId="{2E7CC3C0-3EE8-4985-A64F-C34C2D498C82}" type="parTrans" cxnId="{EE159E43-9934-46A0-A167-C29DCC97B298}">
      <dgm:prSet/>
      <dgm:spPr/>
      <dgm:t>
        <a:bodyPr/>
        <a:lstStyle/>
        <a:p>
          <a:endParaRPr lang="en-US"/>
        </a:p>
      </dgm:t>
    </dgm:pt>
    <dgm:pt modelId="{0BAD0544-71D2-40F0-8077-801C2EA540CF}" type="sibTrans" cxnId="{EE159E43-9934-46A0-A167-C29DCC97B298}">
      <dgm:prSet/>
      <dgm:spPr/>
      <dgm:t>
        <a:bodyPr/>
        <a:lstStyle/>
        <a:p>
          <a:endParaRPr lang="en-US"/>
        </a:p>
      </dgm:t>
    </dgm:pt>
    <dgm:pt modelId="{0FBDD5C3-9DEB-4929-A55B-498DEE70A418}">
      <dgm:prSet custT="1"/>
      <dgm:spPr>
        <a:solidFill>
          <a:schemeClr val="accent2">
            <a:lumMod val="20000"/>
            <a:lumOff val="80000"/>
            <a:alpha val="90000"/>
          </a:schemeClr>
        </a:solidFill>
        <a:ln>
          <a:solidFill>
            <a:schemeClr val="accent2"/>
          </a:solidFill>
        </a:ln>
      </dgm:spPr>
      <dgm:t>
        <a:bodyPr/>
        <a:lstStyle/>
        <a:p>
          <a:endParaRPr lang="en-US" sz="1400" b="0" dirty="0"/>
        </a:p>
      </dgm:t>
    </dgm:pt>
    <dgm:pt modelId="{08DE7A33-F7A9-4668-A83E-199C8680E43A}" type="parTrans" cxnId="{A2DF76E1-BF56-49B0-8341-696E45C897F4}">
      <dgm:prSet/>
      <dgm:spPr/>
      <dgm:t>
        <a:bodyPr/>
        <a:lstStyle/>
        <a:p>
          <a:endParaRPr lang="en-US"/>
        </a:p>
      </dgm:t>
    </dgm:pt>
    <dgm:pt modelId="{D15B78F7-AB61-4800-88C6-D62518102D4A}" type="sibTrans" cxnId="{A2DF76E1-BF56-49B0-8341-696E45C897F4}">
      <dgm:prSet/>
      <dgm:spPr/>
      <dgm:t>
        <a:bodyPr/>
        <a:lstStyle/>
        <a:p>
          <a:endParaRPr lang="en-US"/>
        </a:p>
      </dgm:t>
    </dgm:pt>
    <dgm:pt modelId="{13221181-DCFF-4D64-8C79-43D3043DC44C}">
      <dgm:prSet custT="1"/>
      <dgm:spPr>
        <a:solidFill>
          <a:schemeClr val="accent4">
            <a:lumMod val="20000"/>
            <a:lumOff val="80000"/>
            <a:alpha val="90000"/>
          </a:schemeClr>
        </a:solidFill>
        <a:ln>
          <a:solidFill>
            <a:schemeClr val="accent4"/>
          </a:solidFill>
        </a:ln>
      </dgm:spPr>
      <dgm:t>
        <a:bodyPr/>
        <a:lstStyle/>
        <a:p>
          <a:r>
            <a:rPr lang="en-US" sz="1400" b="1" dirty="0"/>
            <a:t>Focus: </a:t>
          </a:r>
          <a:r>
            <a:rPr lang="en-US" sz="1400" b="0" dirty="0"/>
            <a:t>Equity. Derivatives - </a:t>
          </a:r>
          <a:r>
            <a:rPr lang="en-US" sz="1400" b="1" dirty="0"/>
            <a:t>SEBI’s Certification</a:t>
          </a:r>
        </a:p>
      </dgm:t>
    </dgm:pt>
    <dgm:pt modelId="{EBD0997D-78E9-4ADD-8ADC-8AAB61C074A0}" type="parTrans" cxnId="{9038A667-13D6-49B8-9DCB-578614DF3C45}">
      <dgm:prSet/>
      <dgm:spPr/>
      <dgm:t>
        <a:bodyPr/>
        <a:lstStyle/>
        <a:p>
          <a:endParaRPr lang="en-US"/>
        </a:p>
      </dgm:t>
    </dgm:pt>
    <dgm:pt modelId="{EAC6E171-A9DC-49E7-A739-64F3FD3F1610}" type="sibTrans" cxnId="{9038A667-13D6-49B8-9DCB-578614DF3C45}">
      <dgm:prSet/>
      <dgm:spPr/>
      <dgm:t>
        <a:bodyPr/>
        <a:lstStyle/>
        <a:p>
          <a:endParaRPr lang="en-US"/>
        </a:p>
      </dgm:t>
    </dgm:pt>
    <dgm:pt modelId="{E8C65C12-9D60-43FD-904D-58AA3737F6FD}">
      <dgm:prSet custT="1"/>
      <dgm:spPr>
        <a:solidFill>
          <a:schemeClr val="accent4">
            <a:lumMod val="20000"/>
            <a:lumOff val="80000"/>
            <a:alpha val="90000"/>
          </a:schemeClr>
        </a:solidFill>
        <a:ln>
          <a:solidFill>
            <a:schemeClr val="accent4"/>
          </a:solidFill>
        </a:ln>
      </dgm:spPr>
      <dgm:t>
        <a:bodyPr/>
        <a:lstStyle/>
        <a:p>
          <a:endParaRPr lang="en-US" sz="1400" b="1" dirty="0"/>
        </a:p>
      </dgm:t>
    </dgm:pt>
    <dgm:pt modelId="{DFD9728B-DB0A-4A00-BCC5-2B885C6974EC}" type="parTrans" cxnId="{37B35B78-42AD-456A-9289-6BB071F18AAA}">
      <dgm:prSet/>
      <dgm:spPr/>
      <dgm:t>
        <a:bodyPr/>
        <a:lstStyle/>
        <a:p>
          <a:endParaRPr lang="en-US"/>
        </a:p>
      </dgm:t>
    </dgm:pt>
    <dgm:pt modelId="{6BEB4AB8-5D23-48F9-9B1E-073A1D33F34F}" type="sibTrans" cxnId="{37B35B78-42AD-456A-9289-6BB071F18AAA}">
      <dgm:prSet/>
      <dgm:spPr/>
      <dgm:t>
        <a:bodyPr/>
        <a:lstStyle/>
        <a:p>
          <a:endParaRPr lang="en-US"/>
        </a:p>
      </dgm:t>
    </dgm:pt>
    <dgm:pt modelId="{6725601B-690C-4D95-B9CC-D55690451C39}">
      <dgm:prSet custT="1"/>
      <dgm:spPr>
        <a:solidFill>
          <a:schemeClr val="accent4">
            <a:lumMod val="20000"/>
            <a:lumOff val="80000"/>
            <a:alpha val="90000"/>
          </a:schemeClr>
        </a:solidFill>
        <a:ln>
          <a:solidFill>
            <a:schemeClr val="accent4"/>
          </a:solidFill>
        </a:ln>
      </dgm:spPr>
      <dgm:t>
        <a:bodyPr/>
        <a:lstStyle/>
        <a:p>
          <a:r>
            <a:rPr lang="en-US" sz="1400" b="1" dirty="0"/>
            <a:t>Duration: </a:t>
          </a:r>
          <a:r>
            <a:rPr lang="en-US" sz="1400" b="0" dirty="0"/>
            <a:t>30-32 hours</a:t>
          </a:r>
        </a:p>
      </dgm:t>
    </dgm:pt>
    <dgm:pt modelId="{4BED1F52-B541-49F7-94D5-A25B74440E64}" type="parTrans" cxnId="{7520B41F-CA9E-473B-A53F-7600BDFBA160}">
      <dgm:prSet/>
      <dgm:spPr/>
      <dgm:t>
        <a:bodyPr/>
        <a:lstStyle/>
        <a:p>
          <a:endParaRPr lang="en-US"/>
        </a:p>
      </dgm:t>
    </dgm:pt>
    <dgm:pt modelId="{730A8723-984D-42C2-88CC-BA43F3EE91EA}" type="sibTrans" cxnId="{7520B41F-CA9E-473B-A53F-7600BDFBA160}">
      <dgm:prSet/>
      <dgm:spPr/>
      <dgm:t>
        <a:bodyPr/>
        <a:lstStyle/>
        <a:p>
          <a:endParaRPr lang="en-US"/>
        </a:p>
      </dgm:t>
    </dgm:pt>
    <dgm:pt modelId="{CC9500F6-C92B-4678-9A0E-BF0309DA4461}">
      <dgm:prSet custT="1"/>
      <dgm:spPr>
        <a:solidFill>
          <a:schemeClr val="accent4">
            <a:lumMod val="20000"/>
            <a:lumOff val="80000"/>
            <a:alpha val="90000"/>
          </a:schemeClr>
        </a:solidFill>
        <a:ln>
          <a:solidFill>
            <a:schemeClr val="accent4"/>
          </a:solidFill>
        </a:ln>
      </dgm:spPr>
      <dgm:t>
        <a:bodyPr/>
        <a:lstStyle/>
        <a:p>
          <a:endParaRPr lang="en-US" sz="1400" b="0" dirty="0"/>
        </a:p>
      </dgm:t>
    </dgm:pt>
    <dgm:pt modelId="{02D5377B-D73A-45CB-8A93-B79AE96F4513}" type="parTrans" cxnId="{F24E9375-7E0D-4E72-B291-4129946592C5}">
      <dgm:prSet/>
      <dgm:spPr/>
      <dgm:t>
        <a:bodyPr/>
        <a:lstStyle/>
        <a:p>
          <a:endParaRPr lang="en-US"/>
        </a:p>
      </dgm:t>
    </dgm:pt>
    <dgm:pt modelId="{EC3793D8-E0A4-44AF-B303-DFFC12D016B6}" type="sibTrans" cxnId="{F24E9375-7E0D-4E72-B291-4129946592C5}">
      <dgm:prSet/>
      <dgm:spPr/>
      <dgm:t>
        <a:bodyPr/>
        <a:lstStyle/>
        <a:p>
          <a:endParaRPr lang="en-US"/>
        </a:p>
      </dgm:t>
    </dgm:pt>
    <dgm:pt modelId="{D3D5D84E-586B-4EB6-8F2D-A6639F6BDFE4}">
      <dgm:prSet custT="1"/>
      <dgm:spPr>
        <a:solidFill>
          <a:schemeClr val="accent4">
            <a:lumMod val="20000"/>
            <a:lumOff val="80000"/>
            <a:alpha val="90000"/>
          </a:schemeClr>
        </a:solidFill>
        <a:ln>
          <a:solidFill>
            <a:schemeClr val="accent4"/>
          </a:solidFill>
        </a:ln>
      </dgm:spPr>
      <dgm:t>
        <a:bodyPr/>
        <a:lstStyle/>
        <a:p>
          <a:endParaRPr lang="en-US" sz="1700" b="0" dirty="0"/>
        </a:p>
      </dgm:t>
    </dgm:pt>
    <dgm:pt modelId="{4A16545A-4799-42B8-B24A-E86BB8DD1C97}" type="parTrans" cxnId="{BD6DF2E3-E657-47D1-9874-71C7669C11FE}">
      <dgm:prSet/>
      <dgm:spPr/>
      <dgm:t>
        <a:bodyPr/>
        <a:lstStyle/>
        <a:p>
          <a:endParaRPr lang="en-US"/>
        </a:p>
      </dgm:t>
    </dgm:pt>
    <dgm:pt modelId="{9D191EF5-1C2F-4056-9F50-A3641E313C34}" type="sibTrans" cxnId="{BD6DF2E3-E657-47D1-9874-71C7669C11FE}">
      <dgm:prSet/>
      <dgm:spPr/>
      <dgm:t>
        <a:bodyPr/>
        <a:lstStyle/>
        <a:p>
          <a:endParaRPr lang="en-US"/>
        </a:p>
      </dgm:t>
    </dgm:pt>
    <dgm:pt modelId="{C9ADB453-BFFF-4D9C-9707-B6FFFDACA8EC}">
      <dgm:prSet custT="1"/>
      <dgm:spPr>
        <a:solidFill>
          <a:schemeClr val="accent6">
            <a:lumMod val="20000"/>
            <a:lumOff val="80000"/>
            <a:alpha val="90000"/>
          </a:schemeClr>
        </a:solidFill>
        <a:ln>
          <a:solidFill>
            <a:schemeClr val="accent6"/>
          </a:solidFill>
        </a:ln>
      </dgm:spPr>
      <dgm:t>
        <a:bodyPr/>
        <a:lstStyle/>
        <a:p>
          <a:r>
            <a:rPr lang="en-US" sz="1400" b="1" dirty="0"/>
            <a:t>Focus: </a:t>
          </a:r>
          <a:r>
            <a:rPr lang="en-US" sz="1400" b="0" dirty="0"/>
            <a:t>Mutual Fund -  </a:t>
          </a:r>
          <a:r>
            <a:rPr lang="en-US" sz="1400" b="1" dirty="0"/>
            <a:t>SEBI’s Certification</a:t>
          </a:r>
        </a:p>
      </dgm:t>
    </dgm:pt>
    <dgm:pt modelId="{874C1D20-5ACD-49E5-9804-12400C2604FB}" type="parTrans" cxnId="{B28F6677-8FE1-47D3-AD2E-FC81E0C72662}">
      <dgm:prSet/>
      <dgm:spPr/>
      <dgm:t>
        <a:bodyPr/>
        <a:lstStyle/>
        <a:p>
          <a:endParaRPr lang="en-US"/>
        </a:p>
      </dgm:t>
    </dgm:pt>
    <dgm:pt modelId="{C618E867-EE0D-4DF5-898C-379E1EC15FB0}" type="sibTrans" cxnId="{B28F6677-8FE1-47D3-AD2E-FC81E0C72662}">
      <dgm:prSet/>
      <dgm:spPr/>
      <dgm:t>
        <a:bodyPr/>
        <a:lstStyle/>
        <a:p>
          <a:endParaRPr lang="en-US"/>
        </a:p>
      </dgm:t>
    </dgm:pt>
    <dgm:pt modelId="{382AB8EA-DFD3-4FCF-B6CC-221AFECD62CB}">
      <dgm:prSet custT="1"/>
      <dgm:spPr>
        <a:solidFill>
          <a:schemeClr val="accent6">
            <a:lumMod val="20000"/>
            <a:lumOff val="80000"/>
            <a:alpha val="90000"/>
          </a:schemeClr>
        </a:solidFill>
        <a:ln>
          <a:solidFill>
            <a:schemeClr val="accent6"/>
          </a:solidFill>
        </a:ln>
      </dgm:spPr>
      <dgm:t>
        <a:bodyPr/>
        <a:lstStyle/>
        <a:p>
          <a:endParaRPr lang="en-US" sz="1400" b="1" dirty="0"/>
        </a:p>
      </dgm:t>
    </dgm:pt>
    <dgm:pt modelId="{E0221ECB-C489-4D24-BD89-82FF7D495C6F}" type="parTrans" cxnId="{AF38647D-324D-4141-8D4A-45D924D50AAB}">
      <dgm:prSet/>
      <dgm:spPr/>
      <dgm:t>
        <a:bodyPr/>
        <a:lstStyle/>
        <a:p>
          <a:endParaRPr lang="en-US"/>
        </a:p>
      </dgm:t>
    </dgm:pt>
    <dgm:pt modelId="{3A4D7DD9-B992-40F8-879F-5E1A823E897F}" type="sibTrans" cxnId="{AF38647D-324D-4141-8D4A-45D924D50AAB}">
      <dgm:prSet/>
      <dgm:spPr/>
      <dgm:t>
        <a:bodyPr/>
        <a:lstStyle/>
        <a:p>
          <a:endParaRPr lang="en-US"/>
        </a:p>
      </dgm:t>
    </dgm:pt>
    <dgm:pt modelId="{4EA5BF36-E36E-4E8E-9F52-EF11123998C8}">
      <dgm:prSet custT="1"/>
      <dgm:spPr>
        <a:solidFill>
          <a:schemeClr val="accent6">
            <a:lumMod val="20000"/>
            <a:lumOff val="80000"/>
            <a:alpha val="90000"/>
          </a:schemeClr>
        </a:solidFill>
        <a:ln>
          <a:solidFill>
            <a:schemeClr val="accent6"/>
          </a:solidFill>
        </a:ln>
      </dgm:spPr>
      <dgm:t>
        <a:bodyPr/>
        <a:lstStyle/>
        <a:p>
          <a:r>
            <a:rPr lang="en-US" sz="1400" b="1" dirty="0"/>
            <a:t>Duration: </a:t>
          </a:r>
          <a:r>
            <a:rPr lang="en-US" sz="1400" b="0" dirty="0"/>
            <a:t>30-32 hours</a:t>
          </a:r>
        </a:p>
      </dgm:t>
    </dgm:pt>
    <dgm:pt modelId="{039FB628-AF29-4009-BFBC-DE0F6786C6F4}" type="parTrans" cxnId="{E3C0AFE4-0E46-463F-880E-7333EFAEC2A6}">
      <dgm:prSet/>
      <dgm:spPr/>
      <dgm:t>
        <a:bodyPr/>
        <a:lstStyle/>
        <a:p>
          <a:endParaRPr lang="en-US"/>
        </a:p>
      </dgm:t>
    </dgm:pt>
    <dgm:pt modelId="{9BB403C6-130A-4A4F-9FAB-9381C2494177}" type="sibTrans" cxnId="{E3C0AFE4-0E46-463F-880E-7333EFAEC2A6}">
      <dgm:prSet/>
      <dgm:spPr/>
      <dgm:t>
        <a:bodyPr/>
        <a:lstStyle/>
        <a:p>
          <a:endParaRPr lang="en-US"/>
        </a:p>
      </dgm:t>
    </dgm:pt>
    <dgm:pt modelId="{F25BBF2E-A8B9-4066-B00A-B3E646AEE1C2}">
      <dgm:prSet custT="1"/>
      <dgm:spPr>
        <a:solidFill>
          <a:schemeClr val="accent6">
            <a:lumMod val="20000"/>
            <a:lumOff val="80000"/>
            <a:alpha val="90000"/>
          </a:schemeClr>
        </a:solidFill>
        <a:ln>
          <a:solidFill>
            <a:schemeClr val="accent6"/>
          </a:solidFill>
        </a:ln>
      </dgm:spPr>
      <dgm:t>
        <a:bodyPr/>
        <a:lstStyle/>
        <a:p>
          <a:endParaRPr lang="en-US" sz="1400" b="0" dirty="0"/>
        </a:p>
      </dgm:t>
    </dgm:pt>
    <dgm:pt modelId="{42E55ABA-C59B-4F22-9F02-BAE7DB843A34}" type="parTrans" cxnId="{1FE7E05A-519F-4711-9C0D-7B99FA26E1B8}">
      <dgm:prSet/>
      <dgm:spPr/>
      <dgm:t>
        <a:bodyPr/>
        <a:lstStyle/>
        <a:p>
          <a:endParaRPr lang="en-US"/>
        </a:p>
      </dgm:t>
    </dgm:pt>
    <dgm:pt modelId="{EA8B9EC4-B9F5-4133-8245-44F1E1C7CCC4}" type="sibTrans" cxnId="{1FE7E05A-519F-4711-9C0D-7B99FA26E1B8}">
      <dgm:prSet/>
      <dgm:spPr/>
      <dgm:t>
        <a:bodyPr/>
        <a:lstStyle/>
        <a:p>
          <a:endParaRPr lang="en-US"/>
        </a:p>
      </dgm:t>
    </dgm:pt>
    <dgm:pt modelId="{0FB86180-5081-431B-A095-EF03CB38AF46}">
      <dgm:prSet custT="1"/>
      <dgm:spPr>
        <a:solidFill>
          <a:schemeClr val="accent2">
            <a:lumMod val="20000"/>
            <a:lumOff val="80000"/>
            <a:alpha val="90000"/>
          </a:schemeClr>
        </a:solidFill>
        <a:ln>
          <a:solidFill>
            <a:schemeClr val="accent2"/>
          </a:solidFill>
        </a:ln>
      </dgm:spPr>
      <dgm:t>
        <a:bodyPr/>
        <a:lstStyle/>
        <a:p>
          <a:endParaRPr lang="en-US" sz="1700" b="0" dirty="0"/>
        </a:p>
      </dgm:t>
    </dgm:pt>
    <dgm:pt modelId="{19CE5865-ECD4-4D3A-B367-8AC483AFF135}" type="parTrans" cxnId="{E7CCCEFC-2E4A-43DB-8235-1B87DA496A7B}">
      <dgm:prSet/>
      <dgm:spPr/>
      <dgm:t>
        <a:bodyPr/>
        <a:lstStyle/>
        <a:p>
          <a:endParaRPr lang="en-US"/>
        </a:p>
      </dgm:t>
    </dgm:pt>
    <dgm:pt modelId="{B4D0CAEF-6283-4AFD-B5FD-4EB2E1642C44}" type="sibTrans" cxnId="{E7CCCEFC-2E4A-43DB-8235-1B87DA496A7B}">
      <dgm:prSet/>
      <dgm:spPr/>
      <dgm:t>
        <a:bodyPr/>
        <a:lstStyle/>
        <a:p>
          <a:endParaRPr lang="en-US"/>
        </a:p>
      </dgm:t>
    </dgm:pt>
    <dgm:pt modelId="{0CF2D961-D726-4719-AAB2-DDB26DBA65C4}" type="pres">
      <dgm:prSet presAssocID="{A301E666-7590-44A6-8F60-7B799F74648A}" presName="diagram" presStyleCnt="0">
        <dgm:presLayoutVars>
          <dgm:dir/>
          <dgm:animLvl val="lvl"/>
          <dgm:resizeHandles val="exact"/>
        </dgm:presLayoutVars>
      </dgm:prSet>
      <dgm:spPr/>
    </dgm:pt>
    <dgm:pt modelId="{4210B467-5198-4D4F-AFDA-76672182D57B}" type="pres">
      <dgm:prSet presAssocID="{186743A5-C818-42A3-885C-02ABA2BCF800}" presName="compNode" presStyleCnt="0"/>
      <dgm:spPr/>
    </dgm:pt>
    <dgm:pt modelId="{CA5B589A-EF43-45CB-8F50-E531FAD09190}" type="pres">
      <dgm:prSet presAssocID="{186743A5-C818-42A3-885C-02ABA2BCF800}" presName="childRect" presStyleLbl="bgAcc1" presStyleIdx="0" presStyleCnt="4" custScaleY="186311">
        <dgm:presLayoutVars>
          <dgm:bulletEnabled val="1"/>
        </dgm:presLayoutVars>
      </dgm:prSet>
      <dgm:spPr/>
    </dgm:pt>
    <dgm:pt modelId="{CDB4A5AC-6A8A-4339-A881-95A1391CFB11}" type="pres">
      <dgm:prSet presAssocID="{186743A5-C818-42A3-885C-02ABA2BCF800}" presName="parentText" presStyleLbl="node1" presStyleIdx="0" presStyleCnt="0">
        <dgm:presLayoutVars>
          <dgm:chMax val="0"/>
          <dgm:bulletEnabled val="1"/>
        </dgm:presLayoutVars>
      </dgm:prSet>
      <dgm:spPr/>
    </dgm:pt>
    <dgm:pt modelId="{71DD2863-2BCA-4A69-95C3-F0A8B34404B1}" type="pres">
      <dgm:prSet presAssocID="{186743A5-C818-42A3-885C-02ABA2BCF800}" presName="parentRect" presStyleLbl="alignNode1" presStyleIdx="0" presStyleCnt="4"/>
      <dgm:spPr/>
    </dgm:pt>
    <dgm:pt modelId="{8B95202A-5C07-4A71-A842-63A9EED0D429}" type="pres">
      <dgm:prSet presAssocID="{186743A5-C818-42A3-885C-02ABA2BCF800}" presName="adorn" presStyleLbl="fgAccFollowNode1" presStyleIdx="0" presStyleCnt="4"/>
      <dgm:spPr>
        <a:blipFill rotWithShape="0">
          <a:blip xmlns:r="http://schemas.openxmlformats.org/officeDocument/2006/relationships" r:embed="rId1"/>
          <a:stretch>
            <a:fillRect/>
          </a:stretch>
        </a:blipFill>
      </dgm:spPr>
    </dgm:pt>
    <dgm:pt modelId="{4051079B-1B9E-4435-AB16-19B9E9C6FD7F}" type="pres">
      <dgm:prSet presAssocID="{1DD129AA-E1D2-4D7C-8F3A-7A1778A1DEAA}" presName="sibTrans" presStyleLbl="sibTrans2D1" presStyleIdx="0" presStyleCnt="0"/>
      <dgm:spPr/>
    </dgm:pt>
    <dgm:pt modelId="{8F144F6F-D73A-4E08-BCAA-9A354811E37D}" type="pres">
      <dgm:prSet presAssocID="{72267050-787D-45D4-8CD7-B41D694E4AEF}" presName="compNode" presStyleCnt="0"/>
      <dgm:spPr/>
    </dgm:pt>
    <dgm:pt modelId="{DD5E7411-089E-470D-91FD-354A783B4490}" type="pres">
      <dgm:prSet presAssocID="{72267050-787D-45D4-8CD7-B41D694E4AEF}" presName="childRect" presStyleLbl="bgAcc1" presStyleIdx="1" presStyleCnt="4" custScaleY="186311">
        <dgm:presLayoutVars>
          <dgm:bulletEnabled val="1"/>
        </dgm:presLayoutVars>
      </dgm:prSet>
      <dgm:spPr/>
    </dgm:pt>
    <dgm:pt modelId="{E3D1CFAE-5349-41BA-947E-CCBD15E8BFBC}" type="pres">
      <dgm:prSet presAssocID="{72267050-787D-45D4-8CD7-B41D694E4AEF}" presName="parentText" presStyleLbl="node1" presStyleIdx="0" presStyleCnt="0">
        <dgm:presLayoutVars>
          <dgm:chMax val="0"/>
          <dgm:bulletEnabled val="1"/>
        </dgm:presLayoutVars>
      </dgm:prSet>
      <dgm:spPr/>
    </dgm:pt>
    <dgm:pt modelId="{6CDF4983-CBDF-4485-A22A-743CD1B2B40A}" type="pres">
      <dgm:prSet presAssocID="{72267050-787D-45D4-8CD7-B41D694E4AEF}" presName="parentRect" presStyleLbl="alignNode1" presStyleIdx="1" presStyleCnt="4"/>
      <dgm:spPr/>
    </dgm:pt>
    <dgm:pt modelId="{112AC467-AEC1-4C9F-96A7-71F3EA7B5B97}" type="pres">
      <dgm:prSet presAssocID="{72267050-787D-45D4-8CD7-B41D694E4AEF}" presName="adorn" presStyleLbl="fgAccFollowNode1" presStyleIdx="1" presStyleCnt="4"/>
      <dgm:spPr>
        <a:blipFill rotWithShape="0">
          <a:blip xmlns:r="http://schemas.openxmlformats.org/officeDocument/2006/relationships" r:embed="rId2"/>
          <a:stretch>
            <a:fillRect/>
          </a:stretch>
        </a:blipFill>
      </dgm:spPr>
    </dgm:pt>
    <dgm:pt modelId="{D90340D4-3D15-48D9-83D6-8A9691B4C79F}" type="pres">
      <dgm:prSet presAssocID="{4364E8ED-8EB0-4D6C-9C1E-6CA8C848DF0E}" presName="sibTrans" presStyleLbl="sibTrans2D1" presStyleIdx="0" presStyleCnt="0"/>
      <dgm:spPr/>
    </dgm:pt>
    <dgm:pt modelId="{A489EF37-C65D-4B8E-951C-B266A8C897D5}" type="pres">
      <dgm:prSet presAssocID="{128901F4-FFC9-470E-8CC1-642281747870}" presName="compNode" presStyleCnt="0"/>
      <dgm:spPr/>
    </dgm:pt>
    <dgm:pt modelId="{D5B78661-C7DA-48C0-9EC8-D2564A3DE2A3}" type="pres">
      <dgm:prSet presAssocID="{128901F4-FFC9-470E-8CC1-642281747870}" presName="childRect" presStyleLbl="bgAcc1" presStyleIdx="2" presStyleCnt="4" custScaleY="186311">
        <dgm:presLayoutVars>
          <dgm:bulletEnabled val="1"/>
        </dgm:presLayoutVars>
      </dgm:prSet>
      <dgm:spPr/>
    </dgm:pt>
    <dgm:pt modelId="{8DC7D831-A081-4FFB-B442-76E7AA511F2A}" type="pres">
      <dgm:prSet presAssocID="{128901F4-FFC9-470E-8CC1-642281747870}" presName="parentText" presStyleLbl="node1" presStyleIdx="0" presStyleCnt="0">
        <dgm:presLayoutVars>
          <dgm:chMax val="0"/>
          <dgm:bulletEnabled val="1"/>
        </dgm:presLayoutVars>
      </dgm:prSet>
      <dgm:spPr/>
    </dgm:pt>
    <dgm:pt modelId="{9E441E4C-2EB8-47E8-AED6-64DAC2E62DD9}" type="pres">
      <dgm:prSet presAssocID="{128901F4-FFC9-470E-8CC1-642281747870}" presName="parentRect" presStyleLbl="alignNode1" presStyleIdx="2" presStyleCnt="4"/>
      <dgm:spPr/>
    </dgm:pt>
    <dgm:pt modelId="{4074A441-8FD9-47C1-B93F-EE19B9C9C515}" type="pres">
      <dgm:prSet presAssocID="{128901F4-FFC9-470E-8CC1-642281747870}" presName="adorn" presStyleLbl="fgAccFollowNode1" presStyleIdx="2" presStyleCnt="4"/>
      <dgm:spPr>
        <a:blipFill rotWithShape="0">
          <a:blip xmlns:r="http://schemas.openxmlformats.org/officeDocument/2006/relationships" r:embed="rId3"/>
          <a:stretch>
            <a:fillRect/>
          </a:stretch>
        </a:blipFill>
      </dgm:spPr>
    </dgm:pt>
    <dgm:pt modelId="{5292952D-DC73-4BD1-9595-E2CE63BABBA7}" type="pres">
      <dgm:prSet presAssocID="{B1AE1035-271A-477B-A466-D134A3D24C99}" presName="sibTrans" presStyleLbl="sibTrans2D1" presStyleIdx="0" presStyleCnt="0"/>
      <dgm:spPr/>
    </dgm:pt>
    <dgm:pt modelId="{031E368B-CCA5-4B24-9473-C9FE42953F7B}" type="pres">
      <dgm:prSet presAssocID="{58008BE5-434A-44BD-AD96-181C84BAE4BB}" presName="compNode" presStyleCnt="0"/>
      <dgm:spPr/>
    </dgm:pt>
    <dgm:pt modelId="{6B1C2D07-F50F-4F35-9A7A-AE76DE3E66EE}" type="pres">
      <dgm:prSet presAssocID="{58008BE5-434A-44BD-AD96-181C84BAE4BB}" presName="childRect" presStyleLbl="bgAcc1" presStyleIdx="3" presStyleCnt="4" custScaleY="186311">
        <dgm:presLayoutVars>
          <dgm:bulletEnabled val="1"/>
        </dgm:presLayoutVars>
      </dgm:prSet>
      <dgm:spPr/>
    </dgm:pt>
    <dgm:pt modelId="{14F7929E-3510-41A2-8BFE-912C8B0F4B4F}" type="pres">
      <dgm:prSet presAssocID="{58008BE5-434A-44BD-AD96-181C84BAE4BB}" presName="parentText" presStyleLbl="node1" presStyleIdx="0" presStyleCnt="0">
        <dgm:presLayoutVars>
          <dgm:chMax val="0"/>
          <dgm:bulletEnabled val="1"/>
        </dgm:presLayoutVars>
      </dgm:prSet>
      <dgm:spPr/>
    </dgm:pt>
    <dgm:pt modelId="{4E1B2C1C-ED55-4DFF-80B2-318AC563803B}" type="pres">
      <dgm:prSet presAssocID="{58008BE5-434A-44BD-AD96-181C84BAE4BB}" presName="parentRect" presStyleLbl="alignNode1" presStyleIdx="3" presStyleCnt="4"/>
      <dgm:spPr/>
    </dgm:pt>
    <dgm:pt modelId="{060BBB28-6C0C-49A2-A156-69D7F8B7A644}" type="pres">
      <dgm:prSet presAssocID="{58008BE5-434A-44BD-AD96-181C84BAE4BB}" presName="adorn" presStyleLbl="fgAccFollowNode1" presStyleIdx="3" presStyleCnt="4"/>
      <dgm:spPr>
        <a:blipFill rotWithShape="0">
          <a:blip xmlns:r="http://schemas.openxmlformats.org/officeDocument/2006/relationships" r:embed="rId4"/>
          <a:stretch>
            <a:fillRect/>
          </a:stretch>
        </a:blipFill>
      </dgm:spPr>
    </dgm:pt>
  </dgm:ptLst>
  <dgm:cxnLst>
    <dgm:cxn modelId="{13567506-BA0E-4340-8F5E-C157CC2CB2F8}" type="presOf" srcId="{0FBDD5C3-9DEB-4929-A55B-498DEE70A418}" destId="{DD5E7411-089E-470D-91FD-354A783B4490}" srcOrd="0" destOrd="3" presId="urn:microsoft.com/office/officeart/2005/8/layout/bList2#1"/>
    <dgm:cxn modelId="{3D28AC0A-C47D-42C7-B306-FF42E67A4040}" type="presOf" srcId="{58008BE5-434A-44BD-AD96-181C84BAE4BB}" destId="{4E1B2C1C-ED55-4DFF-80B2-318AC563803B}" srcOrd="1" destOrd="0" presId="urn:microsoft.com/office/officeart/2005/8/layout/bList2#1"/>
    <dgm:cxn modelId="{8119420B-DB17-4B30-BB1F-5FB4DFCC4DD4}" type="presOf" srcId="{8EAB7750-A141-4B76-AF93-9F618C80F824}" destId="{CA5B589A-EF43-45CB-8F50-E531FAD09190}" srcOrd="0" destOrd="0" presId="urn:microsoft.com/office/officeart/2005/8/layout/bList2#1"/>
    <dgm:cxn modelId="{0CC31E11-F0ED-4817-A9C4-DAAC42D1452E}" type="presOf" srcId="{4364E8ED-8EB0-4D6C-9C1E-6CA8C848DF0E}" destId="{D90340D4-3D15-48D9-83D6-8A9691B4C79F}" srcOrd="0" destOrd="0" presId="urn:microsoft.com/office/officeart/2005/8/layout/bList2#1"/>
    <dgm:cxn modelId="{A3D4841E-A565-4782-99F5-A303DA06EF18}" type="presOf" srcId="{186743A5-C818-42A3-885C-02ABA2BCF800}" destId="{CDB4A5AC-6A8A-4339-A881-95A1391CFB11}" srcOrd="0" destOrd="0" presId="urn:microsoft.com/office/officeart/2005/8/layout/bList2#1"/>
    <dgm:cxn modelId="{7520B41F-CA9E-473B-A53F-7600BDFBA160}" srcId="{128901F4-FFC9-470E-8CC1-642281747870}" destId="{6725601B-690C-4D95-B9CC-D55690451C39}" srcOrd="2" destOrd="0" parTransId="{4BED1F52-B541-49F7-94D5-A25B74440E64}" sibTransId="{730A8723-984D-42C2-88CC-BA43F3EE91EA}"/>
    <dgm:cxn modelId="{2BECE624-16DD-4220-9D48-53C7C2F3AB9B}" type="presOf" srcId="{A301E666-7590-44A6-8F60-7B799F74648A}" destId="{0CF2D961-D726-4719-AAB2-DDB26DBA65C4}" srcOrd="0" destOrd="0" presId="urn:microsoft.com/office/officeart/2005/8/layout/bList2#1"/>
    <dgm:cxn modelId="{F6A62D28-1B1B-48E0-A2DF-0D7C2256480E}" type="presOf" srcId="{0FB86180-5081-431B-A095-EF03CB38AF46}" destId="{DD5E7411-089E-470D-91FD-354A783B4490}" srcOrd="0" destOrd="4" presId="urn:microsoft.com/office/officeart/2005/8/layout/bList2#1"/>
    <dgm:cxn modelId="{16E2DA28-4036-4759-AC64-80D5F6AAB964}" type="presOf" srcId="{128901F4-FFC9-470E-8CC1-642281747870}" destId="{8DC7D831-A081-4FFB-B442-76E7AA511F2A}" srcOrd="0" destOrd="0" presId="urn:microsoft.com/office/officeart/2005/8/layout/bList2#1"/>
    <dgm:cxn modelId="{CE14F52C-614A-4A41-885E-ABACE2795B20}" srcId="{72267050-787D-45D4-8CD7-B41D694E4AEF}" destId="{9279CEA5-CFA4-44E5-8995-339C1CA20C78}" srcOrd="1" destOrd="0" parTransId="{90C049EC-793D-4311-8766-F0FBD9006FFC}" sibTransId="{75397ED0-0AAE-4146-838A-1648C0144CD9}"/>
    <dgm:cxn modelId="{3D4E8731-8F9F-437F-8E8F-F35A7B2561E5}" type="presOf" srcId="{D3D5D84E-586B-4EB6-8F2D-A6639F6BDFE4}" destId="{D5B78661-C7DA-48C0-9EC8-D2564A3DE2A3}" srcOrd="0" destOrd="4" presId="urn:microsoft.com/office/officeart/2005/8/layout/bList2#1"/>
    <dgm:cxn modelId="{36736332-E232-4A55-A2BD-A1491FC5FE96}" type="presOf" srcId="{B1AE1035-271A-477B-A466-D134A3D24C99}" destId="{5292952D-DC73-4BD1-9595-E2CE63BABBA7}" srcOrd="0" destOrd="0" presId="urn:microsoft.com/office/officeart/2005/8/layout/bList2#1"/>
    <dgm:cxn modelId="{AEBE1637-81EA-42B4-839B-A499F02FB10A}" type="presOf" srcId="{382AB8EA-DFD3-4FCF-B6CC-221AFECD62CB}" destId="{6B1C2D07-F50F-4F35-9A7A-AE76DE3E66EE}" srcOrd="0" destOrd="1" presId="urn:microsoft.com/office/officeart/2005/8/layout/bList2#1"/>
    <dgm:cxn modelId="{302C2637-2791-4AC4-9EEE-94C2AF5B17CE}" type="presOf" srcId="{6725601B-690C-4D95-B9CC-D55690451C39}" destId="{D5B78661-C7DA-48C0-9EC8-D2564A3DE2A3}" srcOrd="0" destOrd="2" presId="urn:microsoft.com/office/officeart/2005/8/layout/bList2#1"/>
    <dgm:cxn modelId="{1DB3543E-0066-4A66-BF8E-990F007AB32A}" type="presOf" srcId="{4EA5BF36-E36E-4E8E-9F52-EF11123998C8}" destId="{6B1C2D07-F50F-4F35-9A7A-AE76DE3E66EE}" srcOrd="0" destOrd="2" presId="urn:microsoft.com/office/officeart/2005/8/layout/bList2#1"/>
    <dgm:cxn modelId="{EE159E43-9934-46A0-A167-C29DCC97B298}" srcId="{72267050-787D-45D4-8CD7-B41D694E4AEF}" destId="{E61E3FBF-8A7F-4285-8560-6B429B2ED565}" srcOrd="2" destOrd="0" parTransId="{2E7CC3C0-3EE8-4985-A64F-C34C2D498C82}" sibTransId="{0BAD0544-71D2-40F0-8077-801C2EA540CF}"/>
    <dgm:cxn modelId="{4583E743-FF54-4EF7-A647-D4AA104816F7}" type="presOf" srcId="{19668825-0457-4447-8F12-AED9445EFB23}" destId="{CA5B589A-EF43-45CB-8F50-E531FAD09190}" srcOrd="0" destOrd="4" presId="urn:microsoft.com/office/officeart/2005/8/layout/bList2#1"/>
    <dgm:cxn modelId="{C8B95764-22F0-4167-948F-54A99EEEBE4D}" type="presOf" srcId="{7217E07F-CA25-4EA0-A68C-75EBCD0C1E17}" destId="{DD5E7411-089E-470D-91FD-354A783B4490}" srcOrd="0" destOrd="0" presId="urn:microsoft.com/office/officeart/2005/8/layout/bList2#1"/>
    <dgm:cxn modelId="{9038A667-13D6-49B8-9DCB-578614DF3C45}" srcId="{128901F4-FFC9-470E-8CC1-642281747870}" destId="{13221181-DCFF-4D64-8C79-43D3043DC44C}" srcOrd="0" destOrd="0" parTransId="{EBD0997D-78E9-4ADD-8ADC-8AAB61C074A0}" sibTransId="{EAC6E171-A9DC-49E7-A739-64F3FD3F1610}"/>
    <dgm:cxn modelId="{A74FC54E-D3B1-46A0-B453-2523BDCC4A6A}" srcId="{186743A5-C818-42A3-885C-02ABA2BCF800}" destId="{A2CEDC46-8E40-4671-A752-B705691A8D94}" srcOrd="3" destOrd="0" parTransId="{2202F05A-F8EA-43D7-A319-4CDE98DCD8E0}" sibTransId="{B210E258-20A0-43E2-8B35-C25B23B286E2}"/>
    <dgm:cxn modelId="{D8C21B6F-9AED-4774-A02F-2BD9E571A758}" srcId="{A301E666-7590-44A6-8F60-7B799F74648A}" destId="{186743A5-C818-42A3-885C-02ABA2BCF800}" srcOrd="0" destOrd="0" parTransId="{342CE697-05AE-407C-83D1-E699EE493525}" sibTransId="{1DD129AA-E1D2-4D7C-8F3A-7A1778A1DEAA}"/>
    <dgm:cxn modelId="{F24E9375-7E0D-4E72-B291-4129946592C5}" srcId="{128901F4-FFC9-470E-8CC1-642281747870}" destId="{CC9500F6-C92B-4678-9A0E-BF0309DA4461}" srcOrd="3" destOrd="0" parTransId="{02D5377B-D73A-45CB-8A93-B79AE96F4513}" sibTransId="{EC3793D8-E0A4-44AF-B303-DFFC12D016B6}"/>
    <dgm:cxn modelId="{71B1FE76-AC7E-4AD1-9A30-CB44184B1E4C}" type="presOf" srcId="{58008BE5-434A-44BD-AD96-181C84BAE4BB}" destId="{14F7929E-3510-41A2-8BFE-912C8B0F4B4F}" srcOrd="0" destOrd="0" presId="urn:microsoft.com/office/officeart/2005/8/layout/bList2#1"/>
    <dgm:cxn modelId="{B28F6677-8FE1-47D3-AD2E-FC81E0C72662}" srcId="{58008BE5-434A-44BD-AD96-181C84BAE4BB}" destId="{C9ADB453-BFFF-4D9C-9707-B6FFFDACA8EC}" srcOrd="0" destOrd="0" parTransId="{874C1D20-5ACD-49E5-9804-12400C2604FB}" sibTransId="{C618E867-EE0D-4DF5-898C-379E1EC15FB0}"/>
    <dgm:cxn modelId="{37B35B78-42AD-456A-9289-6BB071F18AAA}" srcId="{128901F4-FFC9-470E-8CC1-642281747870}" destId="{E8C65C12-9D60-43FD-904D-58AA3737F6FD}" srcOrd="1" destOrd="0" parTransId="{DFD9728B-DB0A-4A00-BCC5-2B885C6974EC}" sibTransId="{6BEB4AB8-5D23-48F9-9B1E-073A1D33F34F}"/>
    <dgm:cxn modelId="{840BB259-7124-41B9-9FA4-5241F7064DED}" type="presOf" srcId="{C9ADB453-BFFF-4D9C-9707-B6FFFDACA8EC}" destId="{6B1C2D07-F50F-4F35-9A7A-AE76DE3E66EE}" srcOrd="0" destOrd="0" presId="urn:microsoft.com/office/officeart/2005/8/layout/bList2#1"/>
    <dgm:cxn modelId="{AC68867A-9042-48B1-B6AE-DD4AE7FE515B}" type="presOf" srcId="{72267050-787D-45D4-8CD7-B41D694E4AEF}" destId="{E3D1CFAE-5349-41BA-947E-CCBD15E8BFBC}" srcOrd="0" destOrd="0" presId="urn:microsoft.com/office/officeart/2005/8/layout/bList2#1"/>
    <dgm:cxn modelId="{1FE7E05A-519F-4711-9C0D-7B99FA26E1B8}" srcId="{58008BE5-434A-44BD-AD96-181C84BAE4BB}" destId="{F25BBF2E-A8B9-4066-B00A-B3E646AEE1C2}" srcOrd="3" destOrd="0" parTransId="{42E55ABA-C59B-4F22-9F02-BAE7DB843A34}" sibTransId="{EA8B9EC4-B9F5-4133-8245-44F1E1C7CCC4}"/>
    <dgm:cxn modelId="{AF38647D-324D-4141-8D4A-45D924D50AAB}" srcId="{58008BE5-434A-44BD-AD96-181C84BAE4BB}" destId="{382AB8EA-DFD3-4FCF-B6CC-221AFECD62CB}" srcOrd="1" destOrd="0" parTransId="{E0221ECB-C489-4D24-BD89-82FF7D495C6F}" sibTransId="{3A4D7DD9-B992-40F8-879F-5E1A823E897F}"/>
    <dgm:cxn modelId="{6D885482-9971-4708-ADC2-37EF9FD496EA}" type="presOf" srcId="{A2CEDC46-8E40-4671-A752-B705691A8D94}" destId="{CA5B589A-EF43-45CB-8F50-E531FAD09190}" srcOrd="0" destOrd="3" presId="urn:microsoft.com/office/officeart/2005/8/layout/bList2#1"/>
    <dgm:cxn modelId="{42D5EF84-8B40-4C0B-A5BE-3501B245F0D5}" type="presOf" srcId="{CC9500F6-C92B-4678-9A0E-BF0309DA4461}" destId="{D5B78661-C7DA-48C0-9EC8-D2564A3DE2A3}" srcOrd="0" destOrd="3" presId="urn:microsoft.com/office/officeart/2005/8/layout/bList2#1"/>
    <dgm:cxn modelId="{41CDA88B-8276-4D24-9EB8-BB665C4F4A23}" type="presOf" srcId="{E065BD4F-7565-4724-88F7-CEEC59CD9791}" destId="{CA5B589A-EF43-45CB-8F50-E531FAD09190}" srcOrd="0" destOrd="2" presId="urn:microsoft.com/office/officeart/2005/8/layout/bList2#1"/>
    <dgm:cxn modelId="{ED00F293-0635-4F4F-A648-111428A33263}" type="presOf" srcId="{9279CEA5-CFA4-44E5-8995-339C1CA20C78}" destId="{DD5E7411-089E-470D-91FD-354A783B4490}" srcOrd="0" destOrd="1" presId="urn:microsoft.com/office/officeart/2005/8/layout/bList2#1"/>
    <dgm:cxn modelId="{77B1CF94-5B9A-4D20-A070-1DCE95763A0C}" srcId="{72267050-787D-45D4-8CD7-B41D694E4AEF}" destId="{7217E07F-CA25-4EA0-A68C-75EBCD0C1E17}" srcOrd="0" destOrd="0" parTransId="{5D89D2E6-327E-4C17-82E2-18600A816A3C}" sibTransId="{D6C0AC97-D908-477C-A889-F5AAF275C513}"/>
    <dgm:cxn modelId="{74F6019F-B741-4486-9660-CC2794EE2D08}" type="presOf" srcId="{E61E3FBF-8A7F-4285-8560-6B429B2ED565}" destId="{DD5E7411-089E-470D-91FD-354A783B4490}" srcOrd="0" destOrd="2" presId="urn:microsoft.com/office/officeart/2005/8/layout/bList2#1"/>
    <dgm:cxn modelId="{4988159F-1ABE-49AE-A391-2B923D144EE9}" type="presOf" srcId="{C8F02CD0-CDB9-42C2-8E14-80591FC3C15B}" destId="{CA5B589A-EF43-45CB-8F50-E531FAD09190}" srcOrd="0" destOrd="1" presId="urn:microsoft.com/office/officeart/2005/8/layout/bList2#1"/>
    <dgm:cxn modelId="{4D1079B6-D107-494E-8093-8528B7DD0230}" type="presOf" srcId="{13221181-DCFF-4D64-8C79-43D3043DC44C}" destId="{D5B78661-C7DA-48C0-9EC8-D2564A3DE2A3}" srcOrd="0" destOrd="0" presId="urn:microsoft.com/office/officeart/2005/8/layout/bList2#1"/>
    <dgm:cxn modelId="{A86D4BBB-875D-4B2A-94BB-3CCA8458A96E}" type="presOf" srcId="{186743A5-C818-42A3-885C-02ABA2BCF800}" destId="{71DD2863-2BCA-4A69-95C3-F0A8B34404B1}" srcOrd="1" destOrd="0" presId="urn:microsoft.com/office/officeart/2005/8/layout/bList2#1"/>
    <dgm:cxn modelId="{2E2E00BC-4317-4E00-ACA6-358B58218B31}" srcId="{A301E666-7590-44A6-8F60-7B799F74648A}" destId="{72267050-787D-45D4-8CD7-B41D694E4AEF}" srcOrd="1" destOrd="0" parTransId="{31D530E9-6235-4FB1-81A2-37ED294AB8CA}" sibTransId="{4364E8ED-8EB0-4D6C-9C1E-6CA8C848DF0E}"/>
    <dgm:cxn modelId="{59FA05C6-14CA-4670-9622-9DFF69E327E7}" srcId="{186743A5-C818-42A3-885C-02ABA2BCF800}" destId="{8EAB7750-A141-4B76-AF93-9F618C80F824}" srcOrd="0" destOrd="0" parTransId="{5ACF0654-228D-4353-8F4B-687D5AA54C96}" sibTransId="{B28B5A2D-4FC5-470B-8BB3-F65A265BD44F}"/>
    <dgm:cxn modelId="{52B262CB-AFC2-48DD-AE7B-6F2DA79F1607}" type="presOf" srcId="{128901F4-FFC9-470E-8CC1-642281747870}" destId="{9E441E4C-2EB8-47E8-AED6-64DAC2E62DD9}" srcOrd="1" destOrd="0" presId="urn:microsoft.com/office/officeart/2005/8/layout/bList2#1"/>
    <dgm:cxn modelId="{2D57AACB-D8E2-4CED-9D14-9BB13F6A8A35}" srcId="{A301E666-7590-44A6-8F60-7B799F74648A}" destId="{58008BE5-434A-44BD-AD96-181C84BAE4BB}" srcOrd="3" destOrd="0" parTransId="{ADDEEC2A-18D2-47F7-ABED-E9BBE10C406D}" sibTransId="{E0858117-6EDE-4299-BBE4-50BFB5DC6509}"/>
    <dgm:cxn modelId="{E3456BCC-807E-4284-BEE6-5D2FA5A81976}" srcId="{186743A5-C818-42A3-885C-02ABA2BCF800}" destId="{C8F02CD0-CDB9-42C2-8E14-80591FC3C15B}" srcOrd="1" destOrd="0" parTransId="{8B8EC5CE-F3CA-4154-8F4C-2DB312CD35CC}" sibTransId="{A63D8A9B-D485-4A9E-AF69-6C53C60AC9F5}"/>
    <dgm:cxn modelId="{413A24CF-AF47-4647-87FC-F1974DD7346F}" srcId="{186743A5-C818-42A3-885C-02ABA2BCF800}" destId="{E065BD4F-7565-4724-88F7-CEEC59CD9791}" srcOrd="2" destOrd="0" parTransId="{C83C2ABD-A0D5-49B9-8FC9-95534D6D6690}" sibTransId="{ED042A78-3AB5-4182-AF89-FBB3AF3547DC}"/>
    <dgm:cxn modelId="{DF81AFD4-7B91-4573-9741-0360D558EB5B}" type="presOf" srcId="{1DD129AA-E1D2-4D7C-8F3A-7A1778A1DEAA}" destId="{4051079B-1B9E-4435-AB16-19B9E9C6FD7F}" srcOrd="0" destOrd="0" presId="urn:microsoft.com/office/officeart/2005/8/layout/bList2#1"/>
    <dgm:cxn modelId="{EBAE1FD6-7A53-4918-A384-B54D2AFDB536}" srcId="{186743A5-C818-42A3-885C-02ABA2BCF800}" destId="{19668825-0457-4447-8F12-AED9445EFB23}" srcOrd="4" destOrd="0" parTransId="{C9152358-B053-47FF-BAEA-C2C11EDF7BC2}" sibTransId="{C8EFCD5E-98E8-4D0C-BAB3-11FCD0722316}"/>
    <dgm:cxn modelId="{9249A6D7-FC95-4A36-AC47-ABD747A15C26}" type="presOf" srcId="{F25BBF2E-A8B9-4066-B00A-B3E646AEE1C2}" destId="{6B1C2D07-F50F-4F35-9A7A-AE76DE3E66EE}" srcOrd="0" destOrd="3" presId="urn:microsoft.com/office/officeart/2005/8/layout/bList2#1"/>
    <dgm:cxn modelId="{6A2B3DDA-7DEC-41CE-ACCC-3F7042C246CD}" srcId="{A301E666-7590-44A6-8F60-7B799F74648A}" destId="{128901F4-FFC9-470E-8CC1-642281747870}" srcOrd="2" destOrd="0" parTransId="{F348B18D-FB55-42A9-8EC7-F489AE382A70}" sibTransId="{B1AE1035-271A-477B-A466-D134A3D24C99}"/>
    <dgm:cxn modelId="{A2DF76E1-BF56-49B0-8341-696E45C897F4}" srcId="{72267050-787D-45D4-8CD7-B41D694E4AEF}" destId="{0FBDD5C3-9DEB-4929-A55B-498DEE70A418}" srcOrd="3" destOrd="0" parTransId="{08DE7A33-F7A9-4668-A83E-199C8680E43A}" sibTransId="{D15B78F7-AB61-4800-88C6-D62518102D4A}"/>
    <dgm:cxn modelId="{BD6DF2E3-E657-47D1-9874-71C7669C11FE}" srcId="{128901F4-FFC9-470E-8CC1-642281747870}" destId="{D3D5D84E-586B-4EB6-8F2D-A6639F6BDFE4}" srcOrd="4" destOrd="0" parTransId="{4A16545A-4799-42B8-B24A-E86BB8DD1C97}" sibTransId="{9D191EF5-1C2F-4056-9F50-A3641E313C34}"/>
    <dgm:cxn modelId="{E3C0AFE4-0E46-463F-880E-7333EFAEC2A6}" srcId="{58008BE5-434A-44BD-AD96-181C84BAE4BB}" destId="{4EA5BF36-E36E-4E8E-9F52-EF11123998C8}" srcOrd="2" destOrd="0" parTransId="{039FB628-AF29-4009-BFBC-DE0F6786C6F4}" sibTransId="{9BB403C6-130A-4A4F-9FAB-9381C2494177}"/>
    <dgm:cxn modelId="{99386AE5-BE6B-4D50-8214-710CB0C7CD0B}" type="presOf" srcId="{E8C65C12-9D60-43FD-904D-58AA3737F6FD}" destId="{D5B78661-C7DA-48C0-9EC8-D2564A3DE2A3}" srcOrd="0" destOrd="1" presId="urn:microsoft.com/office/officeart/2005/8/layout/bList2#1"/>
    <dgm:cxn modelId="{7D1DD5F0-3C6E-4FAF-9D00-5666393F55B1}" type="presOf" srcId="{72267050-787D-45D4-8CD7-B41D694E4AEF}" destId="{6CDF4983-CBDF-4485-A22A-743CD1B2B40A}" srcOrd="1" destOrd="0" presId="urn:microsoft.com/office/officeart/2005/8/layout/bList2#1"/>
    <dgm:cxn modelId="{E7CCCEFC-2E4A-43DB-8235-1B87DA496A7B}" srcId="{72267050-787D-45D4-8CD7-B41D694E4AEF}" destId="{0FB86180-5081-431B-A095-EF03CB38AF46}" srcOrd="4" destOrd="0" parTransId="{19CE5865-ECD4-4D3A-B367-8AC483AFF135}" sibTransId="{B4D0CAEF-6283-4AFD-B5FD-4EB2E1642C44}"/>
    <dgm:cxn modelId="{619A92ED-2742-4D5C-A1EC-1EC5D36AABC2}" type="presParOf" srcId="{0CF2D961-D726-4719-AAB2-DDB26DBA65C4}" destId="{4210B467-5198-4D4F-AFDA-76672182D57B}" srcOrd="0" destOrd="0" presId="urn:microsoft.com/office/officeart/2005/8/layout/bList2#1"/>
    <dgm:cxn modelId="{83C0B223-ADF7-4B1C-B78C-0386D946067D}" type="presParOf" srcId="{4210B467-5198-4D4F-AFDA-76672182D57B}" destId="{CA5B589A-EF43-45CB-8F50-E531FAD09190}" srcOrd="0" destOrd="0" presId="urn:microsoft.com/office/officeart/2005/8/layout/bList2#1"/>
    <dgm:cxn modelId="{B7ED0207-415B-4589-AC98-180EA1E4ABD6}" type="presParOf" srcId="{4210B467-5198-4D4F-AFDA-76672182D57B}" destId="{CDB4A5AC-6A8A-4339-A881-95A1391CFB11}" srcOrd="1" destOrd="0" presId="urn:microsoft.com/office/officeart/2005/8/layout/bList2#1"/>
    <dgm:cxn modelId="{E2AF4A5E-5736-49B2-8C02-A4A51136D3EA}" type="presParOf" srcId="{4210B467-5198-4D4F-AFDA-76672182D57B}" destId="{71DD2863-2BCA-4A69-95C3-F0A8B34404B1}" srcOrd="2" destOrd="0" presId="urn:microsoft.com/office/officeart/2005/8/layout/bList2#1"/>
    <dgm:cxn modelId="{1884850F-BAEE-456C-B5CC-4D135F14AD71}" type="presParOf" srcId="{4210B467-5198-4D4F-AFDA-76672182D57B}" destId="{8B95202A-5C07-4A71-A842-63A9EED0D429}" srcOrd="3" destOrd="0" presId="urn:microsoft.com/office/officeart/2005/8/layout/bList2#1"/>
    <dgm:cxn modelId="{A538AB36-D987-41B6-8F7B-FD6584C1E5B0}" type="presParOf" srcId="{0CF2D961-D726-4719-AAB2-DDB26DBA65C4}" destId="{4051079B-1B9E-4435-AB16-19B9E9C6FD7F}" srcOrd="1" destOrd="0" presId="urn:microsoft.com/office/officeart/2005/8/layout/bList2#1"/>
    <dgm:cxn modelId="{CEC62A3E-C944-4DDA-A97D-7501CE318072}" type="presParOf" srcId="{0CF2D961-D726-4719-AAB2-DDB26DBA65C4}" destId="{8F144F6F-D73A-4E08-BCAA-9A354811E37D}" srcOrd="2" destOrd="0" presId="urn:microsoft.com/office/officeart/2005/8/layout/bList2#1"/>
    <dgm:cxn modelId="{4394F85B-D198-42C2-A501-BF29B50BA86E}" type="presParOf" srcId="{8F144F6F-D73A-4E08-BCAA-9A354811E37D}" destId="{DD5E7411-089E-470D-91FD-354A783B4490}" srcOrd="0" destOrd="0" presId="urn:microsoft.com/office/officeart/2005/8/layout/bList2#1"/>
    <dgm:cxn modelId="{41A00081-33D4-4C8C-904E-C3F7F50BE5CB}" type="presParOf" srcId="{8F144F6F-D73A-4E08-BCAA-9A354811E37D}" destId="{E3D1CFAE-5349-41BA-947E-CCBD15E8BFBC}" srcOrd="1" destOrd="0" presId="urn:microsoft.com/office/officeart/2005/8/layout/bList2#1"/>
    <dgm:cxn modelId="{968E8562-B8AE-4009-B86C-7674023EB4E4}" type="presParOf" srcId="{8F144F6F-D73A-4E08-BCAA-9A354811E37D}" destId="{6CDF4983-CBDF-4485-A22A-743CD1B2B40A}" srcOrd="2" destOrd="0" presId="urn:microsoft.com/office/officeart/2005/8/layout/bList2#1"/>
    <dgm:cxn modelId="{EFFBF319-EAAC-4583-98FE-1CE4388F8F43}" type="presParOf" srcId="{8F144F6F-D73A-4E08-BCAA-9A354811E37D}" destId="{112AC467-AEC1-4C9F-96A7-71F3EA7B5B97}" srcOrd="3" destOrd="0" presId="urn:microsoft.com/office/officeart/2005/8/layout/bList2#1"/>
    <dgm:cxn modelId="{D500EE6C-2F06-4DA9-8178-C1CCE67D3DB6}" type="presParOf" srcId="{0CF2D961-D726-4719-AAB2-DDB26DBA65C4}" destId="{D90340D4-3D15-48D9-83D6-8A9691B4C79F}" srcOrd="3" destOrd="0" presId="urn:microsoft.com/office/officeart/2005/8/layout/bList2#1"/>
    <dgm:cxn modelId="{CFED8899-2618-4449-8249-D81E738FC061}" type="presParOf" srcId="{0CF2D961-D726-4719-AAB2-DDB26DBA65C4}" destId="{A489EF37-C65D-4B8E-951C-B266A8C897D5}" srcOrd="4" destOrd="0" presId="urn:microsoft.com/office/officeart/2005/8/layout/bList2#1"/>
    <dgm:cxn modelId="{3C4E6754-C2EF-46B6-AF1C-736796D1BA85}" type="presParOf" srcId="{A489EF37-C65D-4B8E-951C-B266A8C897D5}" destId="{D5B78661-C7DA-48C0-9EC8-D2564A3DE2A3}" srcOrd="0" destOrd="0" presId="urn:microsoft.com/office/officeart/2005/8/layout/bList2#1"/>
    <dgm:cxn modelId="{E72B6172-918F-495A-B706-2E0CBFA633BE}" type="presParOf" srcId="{A489EF37-C65D-4B8E-951C-B266A8C897D5}" destId="{8DC7D831-A081-4FFB-B442-76E7AA511F2A}" srcOrd="1" destOrd="0" presId="urn:microsoft.com/office/officeart/2005/8/layout/bList2#1"/>
    <dgm:cxn modelId="{1670268E-6576-4171-AA8E-3A7357F8AFE6}" type="presParOf" srcId="{A489EF37-C65D-4B8E-951C-B266A8C897D5}" destId="{9E441E4C-2EB8-47E8-AED6-64DAC2E62DD9}" srcOrd="2" destOrd="0" presId="urn:microsoft.com/office/officeart/2005/8/layout/bList2#1"/>
    <dgm:cxn modelId="{8B211E1B-F7A2-4325-AD60-D7861560D806}" type="presParOf" srcId="{A489EF37-C65D-4B8E-951C-B266A8C897D5}" destId="{4074A441-8FD9-47C1-B93F-EE19B9C9C515}" srcOrd="3" destOrd="0" presId="urn:microsoft.com/office/officeart/2005/8/layout/bList2#1"/>
    <dgm:cxn modelId="{65608EC9-7682-48A9-8F29-9DB8F34F66DF}" type="presParOf" srcId="{0CF2D961-D726-4719-AAB2-DDB26DBA65C4}" destId="{5292952D-DC73-4BD1-9595-E2CE63BABBA7}" srcOrd="5" destOrd="0" presId="urn:microsoft.com/office/officeart/2005/8/layout/bList2#1"/>
    <dgm:cxn modelId="{07E707E7-EBE1-487F-8CB8-BD6689D191C6}" type="presParOf" srcId="{0CF2D961-D726-4719-AAB2-DDB26DBA65C4}" destId="{031E368B-CCA5-4B24-9473-C9FE42953F7B}" srcOrd="6" destOrd="0" presId="urn:microsoft.com/office/officeart/2005/8/layout/bList2#1"/>
    <dgm:cxn modelId="{7CF16C30-A0D4-4AB6-899F-7D509D28352C}" type="presParOf" srcId="{031E368B-CCA5-4B24-9473-C9FE42953F7B}" destId="{6B1C2D07-F50F-4F35-9A7A-AE76DE3E66EE}" srcOrd="0" destOrd="0" presId="urn:microsoft.com/office/officeart/2005/8/layout/bList2#1"/>
    <dgm:cxn modelId="{CE14820B-4348-4EA6-ADA9-BBD27976AE20}" type="presParOf" srcId="{031E368B-CCA5-4B24-9473-C9FE42953F7B}" destId="{14F7929E-3510-41A2-8BFE-912C8B0F4B4F}" srcOrd="1" destOrd="0" presId="urn:microsoft.com/office/officeart/2005/8/layout/bList2#1"/>
    <dgm:cxn modelId="{1D99D5E8-0D22-42BC-A867-2CF808963E48}" type="presParOf" srcId="{031E368B-CCA5-4B24-9473-C9FE42953F7B}" destId="{4E1B2C1C-ED55-4DFF-80B2-318AC563803B}" srcOrd="2" destOrd="0" presId="urn:microsoft.com/office/officeart/2005/8/layout/bList2#1"/>
    <dgm:cxn modelId="{D08E2670-D65F-461B-9F1E-6CBF00C14306}" type="presParOf" srcId="{031E368B-CCA5-4B24-9473-C9FE42953F7B}" destId="{060BBB28-6C0C-49A2-A156-69D7F8B7A644}"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9FE238-6DD4-4D94-8866-3142671EE90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7ACF2BC9-6161-421C-9B85-C5F29BE44719}">
      <dgm:prSet phldrT="[Text]"/>
      <dgm:spPr/>
      <dgm:t>
        <a:bodyPr/>
        <a:lstStyle/>
        <a:p>
          <a:r>
            <a:rPr lang="en-IN" dirty="0"/>
            <a:t>Lodge Complaints Online	</a:t>
          </a:r>
        </a:p>
      </dgm:t>
    </dgm:pt>
    <dgm:pt modelId="{56435D1E-8CB9-45E0-B692-27E46778AF0F}" type="parTrans" cxnId="{5AC32E48-7373-4C51-AFBE-A632821112CA}">
      <dgm:prSet/>
      <dgm:spPr/>
      <dgm:t>
        <a:bodyPr/>
        <a:lstStyle/>
        <a:p>
          <a:endParaRPr lang="en-IN"/>
        </a:p>
      </dgm:t>
    </dgm:pt>
    <dgm:pt modelId="{A19FCD55-6175-4624-94B9-7E080DE1FCA6}" type="sibTrans" cxnId="{5AC32E48-7373-4C51-AFBE-A632821112CA}">
      <dgm:prSet/>
      <dgm:spPr/>
      <dgm:t>
        <a:bodyPr/>
        <a:lstStyle/>
        <a:p>
          <a:endParaRPr lang="en-IN"/>
        </a:p>
      </dgm:t>
    </dgm:pt>
    <dgm:pt modelId="{F040AB9A-F77E-4491-89DE-3C05BA47EC5D}">
      <dgm:prSet phldrT="[Text]"/>
      <dgm:spPr/>
      <dgm:t>
        <a:bodyPr/>
        <a:lstStyle/>
        <a:p>
          <a:r>
            <a:rPr lang="en-IN" dirty="0"/>
            <a:t>Track &amp; Monitor the status of the complaint		</a:t>
          </a:r>
        </a:p>
      </dgm:t>
    </dgm:pt>
    <dgm:pt modelId="{0A537E0F-1CAB-4642-855F-23546157E730}" type="parTrans" cxnId="{7B4E4129-23A4-473D-9DD7-2D2741A45DCA}">
      <dgm:prSet/>
      <dgm:spPr/>
      <dgm:t>
        <a:bodyPr/>
        <a:lstStyle/>
        <a:p>
          <a:endParaRPr lang="en-IN"/>
        </a:p>
      </dgm:t>
    </dgm:pt>
    <dgm:pt modelId="{998C4E53-317C-4697-8C88-9DBA99561B44}" type="sibTrans" cxnId="{7B4E4129-23A4-473D-9DD7-2D2741A45DCA}">
      <dgm:prSet/>
      <dgm:spPr/>
      <dgm:t>
        <a:bodyPr/>
        <a:lstStyle/>
        <a:p>
          <a:endParaRPr lang="en-IN"/>
        </a:p>
      </dgm:t>
    </dgm:pt>
    <dgm:pt modelId="{A299C665-421B-4058-BD56-34C4998C7CC6}">
      <dgm:prSet phldrT="[Text]"/>
      <dgm:spPr/>
      <dgm:t>
        <a:bodyPr/>
        <a:lstStyle/>
        <a:p>
          <a:r>
            <a:rPr lang="en-IN" dirty="0"/>
            <a:t>Receive final outcome of the complaint online</a:t>
          </a:r>
        </a:p>
      </dgm:t>
    </dgm:pt>
    <dgm:pt modelId="{51CE2820-6F04-4E99-B698-5FF0007017EB}" type="parTrans" cxnId="{DBAA4E54-1564-4CE7-8003-FAFFB0B649D6}">
      <dgm:prSet/>
      <dgm:spPr/>
      <dgm:t>
        <a:bodyPr/>
        <a:lstStyle/>
        <a:p>
          <a:endParaRPr lang="en-IN"/>
        </a:p>
      </dgm:t>
    </dgm:pt>
    <dgm:pt modelId="{57000CF5-21DE-49C4-B21F-D0463EBF34AA}" type="sibTrans" cxnId="{DBAA4E54-1564-4CE7-8003-FAFFB0B649D6}">
      <dgm:prSet/>
      <dgm:spPr/>
      <dgm:t>
        <a:bodyPr/>
        <a:lstStyle/>
        <a:p>
          <a:endParaRPr lang="en-IN"/>
        </a:p>
      </dgm:t>
    </dgm:pt>
    <dgm:pt modelId="{D05E0F76-49FE-430B-811D-B406004E9F59}" type="pres">
      <dgm:prSet presAssocID="{8B9FE238-6DD4-4D94-8866-3142671EE90F}" presName="Name0" presStyleCnt="0">
        <dgm:presLayoutVars>
          <dgm:dir/>
          <dgm:resizeHandles val="exact"/>
        </dgm:presLayoutVars>
      </dgm:prSet>
      <dgm:spPr/>
    </dgm:pt>
    <dgm:pt modelId="{F71018BB-8CB2-445F-8730-DDC2170A45B0}" type="pres">
      <dgm:prSet presAssocID="{7ACF2BC9-6161-421C-9B85-C5F29BE44719}" presName="node" presStyleLbl="node1" presStyleIdx="0" presStyleCnt="3">
        <dgm:presLayoutVars>
          <dgm:bulletEnabled val="1"/>
        </dgm:presLayoutVars>
      </dgm:prSet>
      <dgm:spPr/>
    </dgm:pt>
    <dgm:pt modelId="{2B985358-258F-4416-AE48-7F16A358F582}" type="pres">
      <dgm:prSet presAssocID="{A19FCD55-6175-4624-94B9-7E080DE1FCA6}" presName="sibTrans" presStyleCnt="0"/>
      <dgm:spPr/>
    </dgm:pt>
    <dgm:pt modelId="{D3A3E9DB-A265-46E9-920C-AE2DAA05B90F}" type="pres">
      <dgm:prSet presAssocID="{F040AB9A-F77E-4491-89DE-3C05BA47EC5D}" presName="node" presStyleLbl="node1" presStyleIdx="1" presStyleCnt="3">
        <dgm:presLayoutVars>
          <dgm:bulletEnabled val="1"/>
        </dgm:presLayoutVars>
      </dgm:prSet>
      <dgm:spPr/>
    </dgm:pt>
    <dgm:pt modelId="{5E9096D7-4492-487A-B580-80E6327289FD}" type="pres">
      <dgm:prSet presAssocID="{998C4E53-317C-4697-8C88-9DBA99561B44}" presName="sibTrans" presStyleCnt="0"/>
      <dgm:spPr/>
    </dgm:pt>
    <dgm:pt modelId="{41C37E7C-9023-4ECE-B5CD-CE4D8CD9F3B9}" type="pres">
      <dgm:prSet presAssocID="{A299C665-421B-4058-BD56-34C4998C7CC6}" presName="node" presStyleLbl="node1" presStyleIdx="2" presStyleCnt="3">
        <dgm:presLayoutVars>
          <dgm:bulletEnabled val="1"/>
        </dgm:presLayoutVars>
      </dgm:prSet>
      <dgm:spPr/>
    </dgm:pt>
  </dgm:ptLst>
  <dgm:cxnLst>
    <dgm:cxn modelId="{7B4E4129-23A4-473D-9DD7-2D2741A45DCA}" srcId="{8B9FE238-6DD4-4D94-8866-3142671EE90F}" destId="{F040AB9A-F77E-4491-89DE-3C05BA47EC5D}" srcOrd="1" destOrd="0" parTransId="{0A537E0F-1CAB-4642-855F-23546157E730}" sibTransId="{998C4E53-317C-4697-8C88-9DBA99561B44}"/>
    <dgm:cxn modelId="{5F87842E-899E-4786-B877-4AE8FD1DF71B}" type="presOf" srcId="{8B9FE238-6DD4-4D94-8866-3142671EE90F}" destId="{D05E0F76-49FE-430B-811D-B406004E9F59}" srcOrd="0" destOrd="0" presId="urn:microsoft.com/office/officeart/2005/8/layout/hList6"/>
    <dgm:cxn modelId="{5AC32E48-7373-4C51-AFBE-A632821112CA}" srcId="{8B9FE238-6DD4-4D94-8866-3142671EE90F}" destId="{7ACF2BC9-6161-421C-9B85-C5F29BE44719}" srcOrd="0" destOrd="0" parTransId="{56435D1E-8CB9-45E0-B692-27E46778AF0F}" sibTransId="{A19FCD55-6175-4624-94B9-7E080DE1FCA6}"/>
    <dgm:cxn modelId="{212A2F4A-47D1-4A7B-968E-7E3F4A265E85}" type="presOf" srcId="{F040AB9A-F77E-4491-89DE-3C05BA47EC5D}" destId="{D3A3E9DB-A265-46E9-920C-AE2DAA05B90F}" srcOrd="0" destOrd="0" presId="urn:microsoft.com/office/officeart/2005/8/layout/hList6"/>
    <dgm:cxn modelId="{DBAA4E54-1564-4CE7-8003-FAFFB0B649D6}" srcId="{8B9FE238-6DD4-4D94-8866-3142671EE90F}" destId="{A299C665-421B-4058-BD56-34C4998C7CC6}" srcOrd="2" destOrd="0" parTransId="{51CE2820-6F04-4E99-B698-5FF0007017EB}" sibTransId="{57000CF5-21DE-49C4-B21F-D0463EBF34AA}"/>
    <dgm:cxn modelId="{286EDFCC-704B-4927-9EBC-869DB99DAE93}" type="presOf" srcId="{A299C665-421B-4058-BD56-34C4998C7CC6}" destId="{41C37E7C-9023-4ECE-B5CD-CE4D8CD9F3B9}" srcOrd="0" destOrd="0" presId="urn:microsoft.com/office/officeart/2005/8/layout/hList6"/>
    <dgm:cxn modelId="{736D4EDA-4372-4956-B278-E48DDDD92208}" type="presOf" srcId="{7ACF2BC9-6161-421C-9B85-C5F29BE44719}" destId="{F71018BB-8CB2-445F-8730-DDC2170A45B0}" srcOrd="0" destOrd="0" presId="urn:microsoft.com/office/officeart/2005/8/layout/hList6"/>
    <dgm:cxn modelId="{F66427C2-D570-4E63-A9E6-61E683FCE2BA}" type="presParOf" srcId="{D05E0F76-49FE-430B-811D-B406004E9F59}" destId="{F71018BB-8CB2-445F-8730-DDC2170A45B0}" srcOrd="0" destOrd="0" presId="urn:microsoft.com/office/officeart/2005/8/layout/hList6"/>
    <dgm:cxn modelId="{EF76D810-B890-439B-A0B0-AF6CBE746B6E}" type="presParOf" srcId="{D05E0F76-49FE-430B-811D-B406004E9F59}" destId="{2B985358-258F-4416-AE48-7F16A358F582}" srcOrd="1" destOrd="0" presId="urn:microsoft.com/office/officeart/2005/8/layout/hList6"/>
    <dgm:cxn modelId="{EE048586-E0D3-430E-968F-A54F57345DDA}" type="presParOf" srcId="{D05E0F76-49FE-430B-811D-B406004E9F59}" destId="{D3A3E9DB-A265-46E9-920C-AE2DAA05B90F}" srcOrd="2" destOrd="0" presId="urn:microsoft.com/office/officeart/2005/8/layout/hList6"/>
    <dgm:cxn modelId="{7A2268E2-2A4A-4AF4-9E48-5A8DC82D098B}" type="presParOf" srcId="{D05E0F76-49FE-430B-811D-B406004E9F59}" destId="{5E9096D7-4492-487A-B580-80E6327289FD}" srcOrd="3" destOrd="0" presId="urn:microsoft.com/office/officeart/2005/8/layout/hList6"/>
    <dgm:cxn modelId="{28606338-6C43-4B20-A3B8-61B8C5DCD9D1}" type="presParOf" srcId="{D05E0F76-49FE-430B-811D-B406004E9F59}" destId="{41C37E7C-9023-4ECE-B5CD-CE4D8CD9F3B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D14DF-5949-49AB-B58D-511F562108DE}">
      <dsp:nvSpPr>
        <dsp:cNvPr id="0" name=""/>
        <dsp:cNvSpPr/>
      </dsp:nvSpPr>
      <dsp:spPr>
        <a:xfrm>
          <a:off x="2164857" y="2282968"/>
          <a:ext cx="1601401" cy="16014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Risk taking ability</a:t>
          </a:r>
          <a:endParaRPr lang="en-IN" sz="2900" kern="1200" dirty="0"/>
        </a:p>
      </dsp:txBody>
      <dsp:txXfrm>
        <a:off x="2399377" y="2517488"/>
        <a:ext cx="1132361" cy="1132361"/>
      </dsp:txXfrm>
    </dsp:sp>
    <dsp:sp modelId="{9D5E62D3-415F-401A-9EB5-5BCB784FDF9B}">
      <dsp:nvSpPr>
        <dsp:cNvPr id="0" name=""/>
        <dsp:cNvSpPr/>
      </dsp:nvSpPr>
      <dsp:spPr>
        <a:xfrm rot="11700000">
          <a:off x="737818" y="2446044"/>
          <a:ext cx="1399489" cy="45639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A1F80-D82F-404F-89E0-8A100C444B48}">
      <dsp:nvSpPr>
        <dsp:cNvPr id="0" name=""/>
        <dsp:cNvSpPr/>
      </dsp:nvSpPr>
      <dsp:spPr>
        <a:xfrm>
          <a:off x="996" y="1884604"/>
          <a:ext cx="1521331" cy="121706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Income / Expenditure</a:t>
          </a:r>
          <a:endParaRPr lang="en-IN" sz="2200" kern="1200" dirty="0"/>
        </a:p>
      </dsp:txBody>
      <dsp:txXfrm>
        <a:off x="36643" y="1920251"/>
        <a:ext cx="1450037" cy="1145771"/>
      </dsp:txXfrm>
    </dsp:sp>
    <dsp:sp modelId="{A2178ECA-3762-4E63-A4DA-409D1AA8383B}">
      <dsp:nvSpPr>
        <dsp:cNvPr id="0" name=""/>
        <dsp:cNvSpPr/>
      </dsp:nvSpPr>
      <dsp:spPr>
        <a:xfrm rot="14700000">
          <a:off x="1597275" y="1421784"/>
          <a:ext cx="1399489" cy="45639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1A0E62-BBAF-4660-8C84-79906A892AFA}">
      <dsp:nvSpPr>
        <dsp:cNvPr id="0" name=""/>
        <dsp:cNvSpPr/>
      </dsp:nvSpPr>
      <dsp:spPr>
        <a:xfrm>
          <a:off x="1240629" y="407267"/>
          <a:ext cx="1521331" cy="121706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IN" sz="2200" kern="1200"/>
            <a:t>Life cycle</a:t>
          </a:r>
          <a:endParaRPr lang="en-IN" sz="2200" kern="1200" dirty="0"/>
        </a:p>
      </dsp:txBody>
      <dsp:txXfrm>
        <a:off x="1276276" y="442914"/>
        <a:ext cx="1450037" cy="1145771"/>
      </dsp:txXfrm>
    </dsp:sp>
    <dsp:sp modelId="{1577EAF5-042A-4FC9-89B9-50327CAEE594}">
      <dsp:nvSpPr>
        <dsp:cNvPr id="0" name=""/>
        <dsp:cNvSpPr/>
      </dsp:nvSpPr>
      <dsp:spPr>
        <a:xfrm rot="17700000">
          <a:off x="2934352" y="1421784"/>
          <a:ext cx="1399489" cy="45639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BB3F03-A2C0-43E9-8716-827517608C7A}">
      <dsp:nvSpPr>
        <dsp:cNvPr id="0" name=""/>
        <dsp:cNvSpPr/>
      </dsp:nvSpPr>
      <dsp:spPr>
        <a:xfrm>
          <a:off x="3169156" y="407267"/>
          <a:ext cx="1521331" cy="121706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Assets</a:t>
          </a:r>
          <a:endParaRPr lang="en-IN" sz="2200" kern="1200" dirty="0"/>
        </a:p>
      </dsp:txBody>
      <dsp:txXfrm>
        <a:off x="3204803" y="442914"/>
        <a:ext cx="1450037" cy="1145771"/>
      </dsp:txXfrm>
    </dsp:sp>
    <dsp:sp modelId="{BF3FCD0D-E204-41C2-9CC4-2D11386C9AD5}">
      <dsp:nvSpPr>
        <dsp:cNvPr id="0" name=""/>
        <dsp:cNvSpPr/>
      </dsp:nvSpPr>
      <dsp:spPr>
        <a:xfrm rot="20700000">
          <a:off x="3793809" y="2446044"/>
          <a:ext cx="1399489" cy="45639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88E744-B9E5-4095-85CD-9A4D74EC8094}">
      <dsp:nvSpPr>
        <dsp:cNvPr id="0" name=""/>
        <dsp:cNvSpPr/>
      </dsp:nvSpPr>
      <dsp:spPr>
        <a:xfrm>
          <a:off x="4408789" y="1884604"/>
          <a:ext cx="1521331" cy="121706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Liabilities</a:t>
          </a:r>
          <a:endParaRPr lang="en-IN" sz="2200" kern="1200" dirty="0"/>
        </a:p>
      </dsp:txBody>
      <dsp:txXfrm>
        <a:off x="4444436" y="1920251"/>
        <a:ext cx="1450037" cy="1145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CAC5-72A6-4BF4-9809-FC0BE7624A44}">
      <dsp:nvSpPr>
        <dsp:cNvPr id="0" name=""/>
        <dsp:cNvSpPr/>
      </dsp:nvSpPr>
      <dsp:spPr>
        <a:xfrm>
          <a:off x="0" y="0"/>
          <a:ext cx="1741289" cy="38080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b="1" kern="1200" dirty="0"/>
            <a:t>Securities Market</a:t>
          </a:r>
        </a:p>
      </dsp:txBody>
      <dsp:txXfrm>
        <a:off x="0" y="1523224"/>
        <a:ext cx="1741289" cy="1523224"/>
      </dsp:txXfrm>
    </dsp:sp>
    <dsp:sp modelId="{2488991F-D437-4EF1-A806-CE06219F488D}">
      <dsp:nvSpPr>
        <dsp:cNvPr id="0" name=""/>
        <dsp:cNvSpPr/>
      </dsp:nvSpPr>
      <dsp:spPr>
        <a:xfrm>
          <a:off x="236602" y="228483"/>
          <a:ext cx="1268084" cy="1268084"/>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BE4FC-888A-4C1D-9E35-C72F6A5241FF}">
      <dsp:nvSpPr>
        <dsp:cNvPr id="0" name=""/>
        <dsp:cNvSpPr/>
      </dsp:nvSpPr>
      <dsp:spPr>
        <a:xfrm>
          <a:off x="1793527" y="0"/>
          <a:ext cx="1741289" cy="3808061"/>
        </a:xfrm>
        <a:prstGeom prst="roundRect">
          <a:avLst>
            <a:gd name="adj" fmla="val 10000"/>
          </a:avLst>
        </a:prstGeom>
        <a:solidFill>
          <a:schemeClr val="accent3">
            <a:hueOff val="2906152"/>
            <a:satOff val="-9286"/>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dirty="0"/>
            <a:t>Banking</a:t>
          </a:r>
        </a:p>
      </dsp:txBody>
      <dsp:txXfrm>
        <a:off x="1793527" y="1523224"/>
        <a:ext cx="1741289" cy="1523224"/>
      </dsp:txXfrm>
    </dsp:sp>
    <dsp:sp modelId="{DCDC7261-218A-41BA-9246-358746E971D4}">
      <dsp:nvSpPr>
        <dsp:cNvPr id="0" name=""/>
        <dsp:cNvSpPr/>
      </dsp:nvSpPr>
      <dsp:spPr>
        <a:xfrm>
          <a:off x="2030130" y="228483"/>
          <a:ext cx="1268084" cy="1268084"/>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1423B-BCBD-4A8E-A59C-5C80C79FB9BB}">
      <dsp:nvSpPr>
        <dsp:cNvPr id="0" name=""/>
        <dsp:cNvSpPr/>
      </dsp:nvSpPr>
      <dsp:spPr>
        <a:xfrm>
          <a:off x="3587055" y="0"/>
          <a:ext cx="1741289" cy="3808061"/>
        </a:xfrm>
        <a:prstGeom prst="roundRect">
          <a:avLst>
            <a:gd name="adj" fmla="val 10000"/>
          </a:avLst>
        </a:prstGeom>
        <a:solidFill>
          <a:schemeClr val="accent3">
            <a:hueOff val="5812304"/>
            <a:satOff val="-18573"/>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dirty="0"/>
            <a:t>Insurance</a:t>
          </a:r>
        </a:p>
      </dsp:txBody>
      <dsp:txXfrm>
        <a:off x="3587055" y="1523224"/>
        <a:ext cx="1741289" cy="1523224"/>
      </dsp:txXfrm>
    </dsp:sp>
    <dsp:sp modelId="{40B7E69A-CFB6-4A54-A604-53AF9954E415}">
      <dsp:nvSpPr>
        <dsp:cNvPr id="0" name=""/>
        <dsp:cNvSpPr/>
      </dsp:nvSpPr>
      <dsp:spPr>
        <a:xfrm>
          <a:off x="3823657" y="228483"/>
          <a:ext cx="1268084" cy="1268084"/>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DE87B-C887-4BB2-BAED-F352AF989AA9}">
      <dsp:nvSpPr>
        <dsp:cNvPr id="0" name=""/>
        <dsp:cNvSpPr/>
      </dsp:nvSpPr>
      <dsp:spPr>
        <a:xfrm>
          <a:off x="5380583" y="0"/>
          <a:ext cx="1741289" cy="3808061"/>
        </a:xfrm>
        <a:prstGeom prst="roundRect">
          <a:avLst>
            <a:gd name="adj" fmla="val 10000"/>
          </a:avLst>
        </a:prstGeom>
        <a:solidFill>
          <a:schemeClr val="accent3">
            <a:hueOff val="8718455"/>
            <a:satOff val="-27859"/>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dirty="0"/>
            <a:t>Pension</a:t>
          </a:r>
        </a:p>
      </dsp:txBody>
      <dsp:txXfrm>
        <a:off x="5380583" y="1523224"/>
        <a:ext cx="1741289" cy="1523224"/>
      </dsp:txXfrm>
    </dsp:sp>
    <dsp:sp modelId="{5E2726DA-D1DC-4DAE-8C20-AF46CA3AC0F8}">
      <dsp:nvSpPr>
        <dsp:cNvPr id="0" name=""/>
        <dsp:cNvSpPr/>
      </dsp:nvSpPr>
      <dsp:spPr>
        <a:xfrm>
          <a:off x="5617185" y="228483"/>
          <a:ext cx="1268084" cy="1268084"/>
        </a:xfrm>
        <a:prstGeom prst="ellipse">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3025A-0328-4F80-AAAF-A350ECDB2D19}">
      <dsp:nvSpPr>
        <dsp:cNvPr id="0" name=""/>
        <dsp:cNvSpPr/>
      </dsp:nvSpPr>
      <dsp:spPr>
        <a:xfrm>
          <a:off x="7099305" y="0"/>
          <a:ext cx="1741289" cy="3808061"/>
        </a:xfrm>
        <a:prstGeom prst="roundRect">
          <a:avLst>
            <a:gd name="adj" fmla="val 10000"/>
          </a:avLst>
        </a:prstGeom>
        <a:solidFill>
          <a:schemeClr val="accent3">
            <a:hueOff val="11624607"/>
            <a:satOff val="-3714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N" sz="2200" kern="1200" dirty="0"/>
            <a:t>Commodities derivatives</a:t>
          </a:r>
        </a:p>
      </dsp:txBody>
      <dsp:txXfrm>
        <a:off x="7099305" y="1523224"/>
        <a:ext cx="1741289" cy="1523224"/>
      </dsp:txXfrm>
    </dsp:sp>
    <dsp:sp modelId="{8EC7C98B-8179-4901-9A7A-F8E68EB59929}">
      <dsp:nvSpPr>
        <dsp:cNvPr id="0" name=""/>
        <dsp:cNvSpPr/>
      </dsp:nvSpPr>
      <dsp:spPr>
        <a:xfrm>
          <a:off x="7410713" y="228483"/>
          <a:ext cx="1268084" cy="1268084"/>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175107-206E-4C7E-9773-C0305FBB7AFF}">
      <dsp:nvSpPr>
        <dsp:cNvPr id="0" name=""/>
        <dsp:cNvSpPr/>
      </dsp:nvSpPr>
      <dsp:spPr>
        <a:xfrm>
          <a:off x="356615" y="3046448"/>
          <a:ext cx="8202168" cy="571209"/>
        </a:xfrm>
        <a:prstGeom prst="leftRight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C7F6D-F1A3-4DDF-A3EC-35D325954541}">
      <dsp:nvSpPr>
        <dsp:cNvPr id="0" name=""/>
        <dsp:cNvSpPr/>
      </dsp:nvSpPr>
      <dsp:spPr>
        <a:xfrm>
          <a:off x="0" y="2538060"/>
          <a:ext cx="5715000" cy="833048"/>
        </a:xfrm>
        <a:prstGeom prst="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Demat Account opened (</a:t>
          </a:r>
          <a:r>
            <a:rPr lang="en-IN" sz="1600" kern="1200" dirty="0">
              <a:hlinkClick xmlns:r="http://schemas.openxmlformats.org/officeDocument/2006/relationships" r:id="" action="ppaction://noaction"/>
            </a:rPr>
            <a:t>BSDA</a:t>
          </a:r>
          <a:r>
            <a:rPr lang="en-IN" sz="1600" kern="1200" dirty="0"/>
            <a:t> an option) </a:t>
          </a:r>
        </a:p>
      </dsp:txBody>
      <dsp:txXfrm>
        <a:off x="0" y="2538060"/>
        <a:ext cx="5715000" cy="449846"/>
      </dsp:txXfrm>
    </dsp:sp>
    <dsp:sp modelId="{F6A50845-B553-4379-8735-004CB387FB2B}">
      <dsp:nvSpPr>
        <dsp:cNvPr id="0" name=""/>
        <dsp:cNvSpPr/>
      </dsp:nvSpPr>
      <dsp:spPr>
        <a:xfrm>
          <a:off x="2790" y="2971245"/>
          <a:ext cx="1903139" cy="38320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Unique ID ( 8/16 digit )</a:t>
          </a:r>
        </a:p>
      </dsp:txBody>
      <dsp:txXfrm>
        <a:off x="2790" y="2971245"/>
        <a:ext cx="1903139" cy="383202"/>
      </dsp:txXfrm>
    </dsp:sp>
    <dsp:sp modelId="{93E8F984-663E-43E1-A26A-91F4929F147F}">
      <dsp:nvSpPr>
        <dsp:cNvPr id="0" name=""/>
        <dsp:cNvSpPr/>
      </dsp:nvSpPr>
      <dsp:spPr>
        <a:xfrm>
          <a:off x="1905930" y="2971245"/>
          <a:ext cx="1903139" cy="38320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Deliver Instruction Slip Book </a:t>
          </a:r>
        </a:p>
        <a:p>
          <a:pPr marL="0" lvl="0" indent="0" algn="ctr" defTabSz="444500">
            <a:lnSpc>
              <a:spcPct val="90000"/>
            </a:lnSpc>
            <a:spcBef>
              <a:spcPct val="0"/>
            </a:spcBef>
            <a:spcAft>
              <a:spcPct val="35000"/>
            </a:spcAft>
            <a:buNone/>
          </a:pPr>
          <a:r>
            <a:rPr lang="en-IN" sz="1000" kern="1200"/>
            <a:t>(like </a:t>
          </a:r>
          <a:r>
            <a:rPr lang="en-IN" sz="1000" kern="1200" dirty="0"/>
            <a:t>cheque book)</a:t>
          </a:r>
        </a:p>
      </dsp:txBody>
      <dsp:txXfrm>
        <a:off x="1905930" y="2971245"/>
        <a:ext cx="1903139" cy="383202"/>
      </dsp:txXfrm>
    </dsp:sp>
    <dsp:sp modelId="{8BF6EDD7-A445-4AA1-B28E-8DE651DE31B5}">
      <dsp:nvSpPr>
        <dsp:cNvPr id="0" name=""/>
        <dsp:cNvSpPr/>
      </dsp:nvSpPr>
      <dsp:spPr>
        <a:xfrm>
          <a:off x="3809069" y="2971245"/>
          <a:ext cx="1903139" cy="38320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Copy of report – client details captured in the system</a:t>
          </a:r>
        </a:p>
      </dsp:txBody>
      <dsp:txXfrm>
        <a:off x="3809069" y="2971245"/>
        <a:ext cx="1903139" cy="383202"/>
      </dsp:txXfrm>
    </dsp:sp>
    <dsp:sp modelId="{9686125E-379E-4463-93CA-0ED107338A3E}">
      <dsp:nvSpPr>
        <dsp:cNvPr id="0" name=""/>
        <dsp:cNvSpPr/>
      </dsp:nvSpPr>
      <dsp:spPr>
        <a:xfrm rot="10800000">
          <a:off x="0" y="1269328"/>
          <a:ext cx="5715000" cy="1281228"/>
        </a:xfrm>
        <a:prstGeom prst="upArrowCallou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Fill the Application Form ( </a:t>
          </a:r>
          <a:r>
            <a:rPr lang="en-IN" sz="1600" kern="1200" dirty="0">
              <a:solidFill>
                <a:srgbClr val="C00000"/>
              </a:solidFill>
            </a:rPr>
            <a:t>Check Power of Attorney</a:t>
          </a:r>
          <a:r>
            <a:rPr lang="en-IN" sz="1600" kern="1200" dirty="0"/>
            <a:t>)</a:t>
          </a:r>
        </a:p>
      </dsp:txBody>
      <dsp:txXfrm rot="-10800000">
        <a:off x="0" y="1269328"/>
        <a:ext cx="5715000" cy="449711"/>
      </dsp:txXfrm>
    </dsp:sp>
    <dsp:sp modelId="{DAFCF88D-D55D-4F0B-818E-DEC7E348D63C}">
      <dsp:nvSpPr>
        <dsp:cNvPr id="0" name=""/>
        <dsp:cNvSpPr/>
      </dsp:nvSpPr>
      <dsp:spPr>
        <a:xfrm>
          <a:off x="0" y="1719039"/>
          <a:ext cx="5715000" cy="383087"/>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DP- Client Agreement duly signed in 100 rupees stamp paper</a:t>
          </a:r>
        </a:p>
      </dsp:txBody>
      <dsp:txXfrm>
        <a:off x="0" y="1719039"/>
        <a:ext cx="5715000" cy="383087"/>
      </dsp:txXfrm>
    </dsp:sp>
    <dsp:sp modelId="{BBA7C25E-2F0C-4C63-8CC6-E870DFFC9473}">
      <dsp:nvSpPr>
        <dsp:cNvPr id="0" name=""/>
        <dsp:cNvSpPr/>
      </dsp:nvSpPr>
      <dsp:spPr>
        <a:xfrm rot="10800000">
          <a:off x="0" y="34202"/>
          <a:ext cx="5715000" cy="1281228"/>
        </a:xfrm>
        <a:prstGeom prst="upArrowCallou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Basic Requirements</a:t>
          </a:r>
        </a:p>
      </dsp:txBody>
      <dsp:txXfrm rot="-10800000">
        <a:off x="0" y="34202"/>
        <a:ext cx="5715000" cy="449711"/>
      </dsp:txXfrm>
    </dsp:sp>
    <dsp:sp modelId="{40D4FC6E-50E9-410F-A780-F3C049B0E7F0}">
      <dsp:nvSpPr>
        <dsp:cNvPr id="0" name=""/>
        <dsp:cNvSpPr/>
      </dsp:nvSpPr>
      <dsp:spPr>
        <a:xfrm>
          <a:off x="0" y="450307"/>
          <a:ext cx="1428750" cy="383087"/>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PAN</a:t>
          </a:r>
        </a:p>
      </dsp:txBody>
      <dsp:txXfrm>
        <a:off x="0" y="450307"/>
        <a:ext cx="1428750" cy="383087"/>
      </dsp:txXfrm>
    </dsp:sp>
    <dsp:sp modelId="{620370A4-EF04-43FF-91E9-3074D31D6A0D}">
      <dsp:nvSpPr>
        <dsp:cNvPr id="0" name=""/>
        <dsp:cNvSpPr/>
      </dsp:nvSpPr>
      <dsp:spPr>
        <a:xfrm>
          <a:off x="1428750" y="450307"/>
          <a:ext cx="1428750" cy="383087"/>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err="1"/>
            <a:t>Aadhar</a:t>
          </a:r>
          <a:r>
            <a:rPr lang="en-IN" sz="1000" kern="1200" dirty="0"/>
            <a:t> Card / Proof of identity and address</a:t>
          </a:r>
        </a:p>
      </dsp:txBody>
      <dsp:txXfrm>
        <a:off x="1428750" y="450307"/>
        <a:ext cx="1428750" cy="383087"/>
      </dsp:txXfrm>
    </dsp:sp>
    <dsp:sp modelId="{145E14A3-38EE-400F-9FF0-AA91986FC4F1}">
      <dsp:nvSpPr>
        <dsp:cNvPr id="0" name=""/>
        <dsp:cNvSpPr/>
      </dsp:nvSpPr>
      <dsp:spPr>
        <a:xfrm>
          <a:off x="2857500" y="450307"/>
          <a:ext cx="1428750" cy="383087"/>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Bank Account</a:t>
          </a:r>
        </a:p>
      </dsp:txBody>
      <dsp:txXfrm>
        <a:off x="2857500" y="450307"/>
        <a:ext cx="1428750" cy="383087"/>
      </dsp:txXfrm>
    </dsp:sp>
    <dsp:sp modelId="{02B572DD-C41C-40C7-9F18-1339F1F8B64C}">
      <dsp:nvSpPr>
        <dsp:cNvPr id="0" name=""/>
        <dsp:cNvSpPr/>
      </dsp:nvSpPr>
      <dsp:spPr>
        <a:xfrm>
          <a:off x="4286250" y="450307"/>
          <a:ext cx="1428750" cy="383087"/>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IN" sz="1000" kern="1200" dirty="0"/>
            <a:t>Photo</a:t>
          </a:r>
        </a:p>
      </dsp:txBody>
      <dsp:txXfrm>
        <a:off x="4286250" y="450307"/>
        <a:ext cx="1428750" cy="383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03CCA-A63B-48BE-8706-1FED14612C44}">
      <dsp:nvSpPr>
        <dsp:cNvPr id="0" name=""/>
        <dsp:cNvSpPr/>
      </dsp:nvSpPr>
      <dsp:spPr>
        <a:xfrm>
          <a:off x="1820129" y="0"/>
          <a:ext cx="3514725" cy="3514725"/>
        </a:xfrm>
        <a:prstGeom prst="triangl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952A6-F687-4DC2-9B81-111026A62B0D}">
      <dsp:nvSpPr>
        <dsp:cNvPr id="0" name=""/>
        <dsp:cNvSpPr/>
      </dsp:nvSpPr>
      <dsp:spPr>
        <a:xfrm>
          <a:off x="4612506" y="461601"/>
          <a:ext cx="2464983" cy="477096"/>
        </a:xfrm>
        <a:prstGeom prst="roundRect">
          <a:avLst/>
        </a:prstGeom>
        <a:solidFill>
          <a:srgbClr val="0070C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pitchFamily="34" charset="0"/>
              <a:cs typeface="Calibri" pitchFamily="34" charset="0"/>
            </a:rPr>
            <a:t>CEO/ED/EVP</a:t>
          </a:r>
        </a:p>
      </dsp:txBody>
      <dsp:txXfrm>
        <a:off x="4635796" y="484891"/>
        <a:ext cx="2418403" cy="430516"/>
      </dsp:txXfrm>
    </dsp:sp>
    <dsp:sp modelId="{578ED700-9D11-4697-A86C-DBE3B97AD0B6}">
      <dsp:nvSpPr>
        <dsp:cNvPr id="0" name=""/>
        <dsp:cNvSpPr/>
      </dsp:nvSpPr>
      <dsp:spPr>
        <a:xfrm>
          <a:off x="4612506" y="1105257"/>
          <a:ext cx="2464983" cy="477096"/>
        </a:xfrm>
        <a:prstGeom prst="roundRect">
          <a:avLst/>
        </a:prstGeom>
        <a:solidFill>
          <a:srgbClr val="0070C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pitchFamily="34" charset="0"/>
              <a:cs typeface="Calibri" pitchFamily="34" charset="0"/>
            </a:rPr>
            <a:t>Business Head, Channel Head/VP/SVP</a:t>
          </a:r>
        </a:p>
      </dsp:txBody>
      <dsp:txXfrm>
        <a:off x="4635796" y="1128547"/>
        <a:ext cx="2418403" cy="430516"/>
      </dsp:txXfrm>
    </dsp:sp>
    <dsp:sp modelId="{99DAA1B0-22C2-4194-94DA-EF88821FF24D}">
      <dsp:nvSpPr>
        <dsp:cNvPr id="0" name=""/>
        <dsp:cNvSpPr/>
      </dsp:nvSpPr>
      <dsp:spPr>
        <a:xfrm>
          <a:off x="4612506" y="1636909"/>
          <a:ext cx="2464983" cy="477096"/>
        </a:xfrm>
        <a:prstGeom prst="roundRect">
          <a:avLst/>
        </a:prstGeom>
        <a:solidFill>
          <a:srgbClr val="0070C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pitchFamily="34" charset="0"/>
              <a:cs typeface="Calibri" pitchFamily="34" charset="0"/>
            </a:rPr>
            <a:t>Cluster Head/Zonal Head/ Regional Head/AVP/VP	</a:t>
          </a:r>
        </a:p>
      </dsp:txBody>
      <dsp:txXfrm>
        <a:off x="4635796" y="1660199"/>
        <a:ext cx="2418403" cy="430516"/>
      </dsp:txXfrm>
    </dsp:sp>
    <dsp:sp modelId="{87E11B61-96F8-486C-BCF9-42F29CFE9AA2}">
      <dsp:nvSpPr>
        <dsp:cNvPr id="0" name=""/>
        <dsp:cNvSpPr/>
      </dsp:nvSpPr>
      <dsp:spPr>
        <a:xfrm>
          <a:off x="4612506" y="2169091"/>
          <a:ext cx="2464983" cy="477096"/>
        </a:xfrm>
        <a:prstGeom prst="roundRect">
          <a:avLst/>
        </a:prstGeom>
        <a:solidFill>
          <a:srgbClr val="0070C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bg1"/>
              </a:solidFill>
              <a:latin typeface="Calibri" pitchFamily="34" charset="0"/>
              <a:cs typeface="Calibri" pitchFamily="34" charset="0"/>
            </a:rPr>
            <a:t>Sr</a:t>
          </a:r>
          <a:r>
            <a:rPr lang="en-US" sz="1200" b="1" kern="1200" dirty="0">
              <a:solidFill>
                <a:schemeClr val="bg1"/>
              </a:solidFill>
              <a:latin typeface="Calibri" pitchFamily="34" charset="0"/>
              <a:cs typeface="Calibri" pitchFamily="34" charset="0"/>
            </a:rPr>
            <a:t> Executive/Manager / Team Leader/ Unit Head/ Branch Head</a:t>
          </a:r>
        </a:p>
      </dsp:txBody>
      <dsp:txXfrm>
        <a:off x="4635796" y="2192381"/>
        <a:ext cx="2418403" cy="430516"/>
      </dsp:txXfrm>
    </dsp:sp>
    <dsp:sp modelId="{A615EA05-FCCD-4657-86BC-1D584259AFCE}">
      <dsp:nvSpPr>
        <dsp:cNvPr id="0" name=""/>
        <dsp:cNvSpPr/>
      </dsp:nvSpPr>
      <dsp:spPr>
        <a:xfrm>
          <a:off x="4612506" y="2699079"/>
          <a:ext cx="2464983" cy="601771"/>
        </a:xfrm>
        <a:prstGeom prst="roundRect">
          <a:avLst/>
        </a:prstGeom>
        <a:solidFill>
          <a:srgbClr val="0070C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pitchFamily="34" charset="0"/>
              <a:cs typeface="Calibri" pitchFamily="34" charset="0"/>
            </a:rPr>
            <a:t>Executive /</a:t>
          </a:r>
          <a:r>
            <a:rPr lang="en-US" sz="1200" b="1" kern="1200" dirty="0" err="1">
              <a:solidFill>
                <a:schemeClr val="bg1"/>
              </a:solidFill>
              <a:latin typeface="Calibri" pitchFamily="34" charset="0"/>
              <a:cs typeface="Calibri" pitchFamily="34" charset="0"/>
            </a:rPr>
            <a:t>Asst</a:t>
          </a:r>
          <a:r>
            <a:rPr lang="en-US" sz="1200" b="1" kern="1200" dirty="0">
              <a:solidFill>
                <a:schemeClr val="bg1"/>
              </a:solidFill>
              <a:latin typeface="Calibri" pitchFamily="34" charset="0"/>
              <a:cs typeface="Calibri" pitchFamily="34" charset="0"/>
            </a:rPr>
            <a:t> </a:t>
          </a:r>
          <a:r>
            <a:rPr lang="en-US" sz="1200" b="1" kern="1200" dirty="0" err="1">
              <a:solidFill>
                <a:schemeClr val="bg1"/>
              </a:solidFill>
              <a:latin typeface="Calibri" pitchFamily="34" charset="0"/>
              <a:cs typeface="Calibri" pitchFamily="34" charset="0"/>
            </a:rPr>
            <a:t>Mgr</a:t>
          </a:r>
          <a:endParaRPr lang="en-US" sz="1200" b="1" kern="1200" dirty="0">
            <a:solidFill>
              <a:schemeClr val="bg1"/>
            </a:solidFill>
            <a:latin typeface="Calibri" pitchFamily="34" charset="0"/>
            <a:cs typeface="Calibri" pitchFamily="34" charset="0"/>
          </a:endParaRPr>
        </a:p>
      </dsp:txBody>
      <dsp:txXfrm>
        <a:off x="4641882" y="2728455"/>
        <a:ext cx="2406231" cy="543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B98F1-0E38-4755-BE0D-AF031B22D804}">
      <dsp:nvSpPr>
        <dsp:cNvPr id="0" name=""/>
        <dsp:cNvSpPr/>
      </dsp:nvSpPr>
      <dsp:spPr>
        <a:xfrm>
          <a:off x="5154" y="972651"/>
          <a:ext cx="1846416" cy="1378310"/>
        </a:xfrm>
        <a:prstGeom prst="round2SameRect">
          <a:avLst>
            <a:gd name="adj1" fmla="val 8000"/>
            <a:gd name="adj2" fmla="val 0"/>
          </a:avLst>
        </a:prstGeom>
        <a:solidFill>
          <a:srgbClr val="00B050">
            <a:alpha val="90000"/>
          </a:srgb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NISM/ SEBI Certifications</a:t>
          </a:r>
        </a:p>
      </dsp:txBody>
      <dsp:txXfrm>
        <a:off x="37449" y="1004946"/>
        <a:ext cx="1781826" cy="1346015"/>
      </dsp:txXfrm>
    </dsp:sp>
    <dsp:sp modelId="{F4EE3106-E37F-4210-BF30-822550F50827}">
      <dsp:nvSpPr>
        <dsp:cNvPr id="0" name=""/>
        <dsp:cNvSpPr/>
      </dsp:nvSpPr>
      <dsp:spPr>
        <a:xfrm>
          <a:off x="5154" y="2350962"/>
          <a:ext cx="1846416" cy="592673"/>
        </a:xfrm>
        <a:prstGeom prst="rect">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9070" tIns="0" rIns="59690" bIns="0" numCol="1" spcCol="1270" anchor="ctr" anchorCtr="0">
          <a:noAutofit/>
        </a:bodyPr>
        <a:lstStyle/>
        <a:p>
          <a:pPr marL="0" lvl="0" indent="0" algn="l" defTabSz="2089150">
            <a:lnSpc>
              <a:spcPct val="90000"/>
            </a:lnSpc>
            <a:spcBef>
              <a:spcPct val="0"/>
            </a:spcBef>
            <a:spcAft>
              <a:spcPct val="35000"/>
            </a:spcAft>
            <a:buNone/>
          </a:pPr>
          <a:r>
            <a:rPr lang="en-US" sz="4700" b="1" kern="1200" dirty="0"/>
            <a:t> </a:t>
          </a:r>
        </a:p>
      </dsp:txBody>
      <dsp:txXfrm>
        <a:off x="5154" y="2350962"/>
        <a:ext cx="1300293" cy="592673"/>
      </dsp:txXfrm>
    </dsp:sp>
    <dsp:sp modelId="{5AB0CB14-834B-490D-A2D0-EEB54615B058}">
      <dsp:nvSpPr>
        <dsp:cNvPr id="0" name=""/>
        <dsp:cNvSpPr/>
      </dsp:nvSpPr>
      <dsp:spPr>
        <a:xfrm>
          <a:off x="1357679" y="2445102"/>
          <a:ext cx="646245" cy="646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DE7024-C8F0-4893-941F-915D3DE63EAA}">
      <dsp:nvSpPr>
        <dsp:cNvPr id="0" name=""/>
        <dsp:cNvSpPr/>
      </dsp:nvSpPr>
      <dsp:spPr>
        <a:xfrm>
          <a:off x="2164028" y="972651"/>
          <a:ext cx="1846416" cy="1378310"/>
        </a:xfrm>
        <a:prstGeom prst="round2SameRect">
          <a:avLst>
            <a:gd name="adj1" fmla="val 8000"/>
            <a:gd name="adj2" fmla="val 0"/>
          </a:avLst>
        </a:prstGeom>
        <a:solidFill>
          <a:srgbClr val="0070C0">
            <a:alpha val="90000"/>
          </a:srgb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latin typeface="Tw Cen MT"/>
              <a:ea typeface="+mn-ea"/>
              <a:cs typeface="+mn-cs"/>
            </a:rPr>
            <a:t>CERTIFIED FINANCIAL PLANNER- </a:t>
          </a:r>
          <a:r>
            <a:rPr lang="en-US" sz="2300" b="1" kern="1200" dirty="0">
              <a:solidFill>
                <a:schemeClr val="bg1"/>
              </a:solidFill>
              <a:latin typeface="Tw Cen MT"/>
              <a:ea typeface="+mn-ea"/>
              <a:cs typeface="+mn-cs"/>
            </a:rPr>
            <a:t>CFP</a:t>
          </a:r>
          <a:r>
            <a:rPr lang="en-US" sz="1400" kern="1200" dirty="0">
              <a:solidFill>
                <a:schemeClr val="bg1"/>
              </a:solidFill>
            </a:rPr>
            <a:t>	</a:t>
          </a:r>
        </a:p>
      </dsp:txBody>
      <dsp:txXfrm>
        <a:off x="2196323" y="1004946"/>
        <a:ext cx="1781826" cy="1346015"/>
      </dsp:txXfrm>
    </dsp:sp>
    <dsp:sp modelId="{43E48191-0175-4699-A873-40D1B2CFF1DC}">
      <dsp:nvSpPr>
        <dsp:cNvPr id="0" name=""/>
        <dsp:cNvSpPr/>
      </dsp:nvSpPr>
      <dsp:spPr>
        <a:xfrm>
          <a:off x="2164028" y="2350962"/>
          <a:ext cx="1846416" cy="592673"/>
        </a:xfrm>
        <a:prstGeom prst="rect">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b="1" kern="1200" dirty="0"/>
            <a:t> </a:t>
          </a:r>
        </a:p>
      </dsp:txBody>
      <dsp:txXfrm>
        <a:off x="2164028" y="2350962"/>
        <a:ext cx="1300293" cy="592673"/>
      </dsp:txXfrm>
    </dsp:sp>
    <dsp:sp modelId="{B41579DE-6CC0-4AC8-A8A1-397945EDB90E}">
      <dsp:nvSpPr>
        <dsp:cNvPr id="0" name=""/>
        <dsp:cNvSpPr/>
      </dsp:nvSpPr>
      <dsp:spPr>
        <a:xfrm>
          <a:off x="3516554" y="2445102"/>
          <a:ext cx="646245" cy="6462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5A8C34-E7FA-4101-A3E5-601C145EC010}">
      <dsp:nvSpPr>
        <dsp:cNvPr id="0" name=""/>
        <dsp:cNvSpPr/>
      </dsp:nvSpPr>
      <dsp:spPr>
        <a:xfrm>
          <a:off x="4322903" y="972651"/>
          <a:ext cx="1846416" cy="1378310"/>
        </a:xfrm>
        <a:prstGeom prst="round2SameRect">
          <a:avLst>
            <a:gd name="adj1" fmla="val 8000"/>
            <a:gd name="adj2" fmla="val 0"/>
          </a:avLst>
        </a:prstGeom>
        <a:solidFill>
          <a:schemeClr val="accent3">
            <a:lumMod val="40000"/>
            <a:lumOff val="60000"/>
            <a:alpha val="9000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 </a:t>
          </a:r>
          <a:r>
            <a:rPr lang="en-US" sz="2300" kern="1200" dirty="0">
              <a:solidFill>
                <a:prstClr val="black">
                  <a:hueOff val="0"/>
                  <a:satOff val="0"/>
                  <a:lumOff val="0"/>
                  <a:alphaOff val="0"/>
                </a:prstClr>
              </a:solidFill>
              <a:latin typeface="Tw Cen MT"/>
              <a:ea typeface="+mn-ea"/>
              <a:cs typeface="+mn-cs"/>
            </a:rPr>
            <a:t>CHARTED FINANCIAL ANALYST - </a:t>
          </a:r>
          <a:r>
            <a:rPr lang="en-US" sz="2300" b="1" kern="1200" dirty="0">
              <a:solidFill>
                <a:prstClr val="black">
                  <a:hueOff val="0"/>
                  <a:satOff val="0"/>
                  <a:lumOff val="0"/>
                  <a:alphaOff val="0"/>
                </a:prstClr>
              </a:solidFill>
              <a:latin typeface="Tw Cen MT"/>
              <a:ea typeface="+mn-ea"/>
              <a:cs typeface="+mn-cs"/>
            </a:rPr>
            <a:t>CFA </a:t>
          </a:r>
          <a:r>
            <a:rPr lang="en-US" sz="1400" b="1" kern="1200" dirty="0"/>
            <a:t>	</a:t>
          </a:r>
        </a:p>
      </dsp:txBody>
      <dsp:txXfrm>
        <a:off x="4355198" y="1004946"/>
        <a:ext cx="1781826" cy="1346015"/>
      </dsp:txXfrm>
    </dsp:sp>
    <dsp:sp modelId="{428052E5-488C-4583-B1C0-C5215A985DFB}">
      <dsp:nvSpPr>
        <dsp:cNvPr id="0" name=""/>
        <dsp:cNvSpPr/>
      </dsp:nvSpPr>
      <dsp:spPr>
        <a:xfrm>
          <a:off x="4322903" y="2350962"/>
          <a:ext cx="1846416" cy="592673"/>
        </a:xfrm>
        <a:prstGeom prst="rect">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9070" tIns="0" rIns="59690" bIns="0" numCol="1" spcCol="1270" anchor="ctr" anchorCtr="0">
          <a:noAutofit/>
        </a:bodyPr>
        <a:lstStyle/>
        <a:p>
          <a:pPr marL="0" lvl="0" indent="0" algn="l" defTabSz="2089150">
            <a:lnSpc>
              <a:spcPct val="90000"/>
            </a:lnSpc>
            <a:spcBef>
              <a:spcPct val="0"/>
            </a:spcBef>
            <a:spcAft>
              <a:spcPct val="35000"/>
            </a:spcAft>
            <a:buNone/>
          </a:pPr>
          <a:r>
            <a:rPr lang="en-US" sz="4700" b="1" kern="1200" dirty="0"/>
            <a:t> </a:t>
          </a:r>
        </a:p>
      </dsp:txBody>
      <dsp:txXfrm>
        <a:off x="4322903" y="2350962"/>
        <a:ext cx="1300293" cy="592673"/>
      </dsp:txXfrm>
    </dsp:sp>
    <dsp:sp modelId="{E627220F-EB43-40DF-A0AC-D80CA66C36A3}">
      <dsp:nvSpPr>
        <dsp:cNvPr id="0" name=""/>
        <dsp:cNvSpPr/>
      </dsp:nvSpPr>
      <dsp:spPr>
        <a:xfrm>
          <a:off x="5550532" y="2445102"/>
          <a:ext cx="896039" cy="6462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F1E899-7C2E-426A-935A-D82E2B5E61A0}">
      <dsp:nvSpPr>
        <dsp:cNvPr id="0" name=""/>
        <dsp:cNvSpPr/>
      </dsp:nvSpPr>
      <dsp:spPr>
        <a:xfrm>
          <a:off x="6606674" y="972651"/>
          <a:ext cx="1846416" cy="1378310"/>
        </a:xfrm>
        <a:prstGeom prst="round2SameRect">
          <a:avLst>
            <a:gd name="adj1" fmla="val 8000"/>
            <a:gd name="adj2" fmla="val 0"/>
          </a:avLst>
        </a:prstGeom>
        <a:solidFill>
          <a:srgbClr val="FFFF00">
            <a:alpha val="90000"/>
          </a:srgb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ACCA / CA</a:t>
          </a:r>
        </a:p>
      </dsp:txBody>
      <dsp:txXfrm>
        <a:off x="6638969" y="1004946"/>
        <a:ext cx="1781826" cy="1346015"/>
      </dsp:txXfrm>
    </dsp:sp>
    <dsp:sp modelId="{A90741B9-6932-412E-B60B-AF3692919422}">
      <dsp:nvSpPr>
        <dsp:cNvPr id="0" name=""/>
        <dsp:cNvSpPr/>
      </dsp:nvSpPr>
      <dsp:spPr>
        <a:xfrm>
          <a:off x="6606674" y="2350962"/>
          <a:ext cx="1846416" cy="592673"/>
        </a:xfrm>
        <a:prstGeom prst="rect">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9070" tIns="0" rIns="59690" bIns="0" numCol="1" spcCol="1270" anchor="ctr" anchorCtr="0">
          <a:noAutofit/>
        </a:bodyPr>
        <a:lstStyle/>
        <a:p>
          <a:pPr marL="0" lvl="0" indent="0" algn="l" defTabSz="2089150">
            <a:lnSpc>
              <a:spcPct val="90000"/>
            </a:lnSpc>
            <a:spcBef>
              <a:spcPct val="0"/>
            </a:spcBef>
            <a:spcAft>
              <a:spcPct val="35000"/>
            </a:spcAft>
            <a:buNone/>
          </a:pPr>
          <a:r>
            <a:rPr lang="en-US" sz="4700" b="1" kern="1200" dirty="0"/>
            <a:t> </a:t>
          </a:r>
        </a:p>
      </dsp:txBody>
      <dsp:txXfrm>
        <a:off x="6606674" y="2350962"/>
        <a:ext cx="1300293" cy="592673"/>
      </dsp:txXfrm>
    </dsp:sp>
    <dsp:sp modelId="{F3FCA772-E5C2-4380-AA27-18BBA7C57204}">
      <dsp:nvSpPr>
        <dsp:cNvPr id="0" name=""/>
        <dsp:cNvSpPr/>
      </dsp:nvSpPr>
      <dsp:spPr>
        <a:xfrm>
          <a:off x="7959200" y="2445102"/>
          <a:ext cx="646245" cy="64624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B589A-EF43-45CB-8F50-E531FAD09190}">
      <dsp:nvSpPr>
        <dsp:cNvPr id="0" name=""/>
        <dsp:cNvSpPr/>
      </dsp:nvSpPr>
      <dsp:spPr>
        <a:xfrm>
          <a:off x="5283" y="655290"/>
          <a:ext cx="1873569" cy="2605708"/>
        </a:xfrm>
        <a:prstGeom prst="round2SameRect">
          <a:avLst>
            <a:gd name="adj1" fmla="val 8000"/>
            <a:gd name="adj2" fmla="val 0"/>
          </a:avLst>
        </a:prstGeom>
        <a:solidFill>
          <a:schemeClr val="bg1">
            <a:lumMod val="85000"/>
            <a:alpha val="90000"/>
          </a:schemeClr>
        </a:solidFill>
        <a:ln w="1905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Focus: </a:t>
          </a:r>
          <a:r>
            <a:rPr lang="en-US" sz="1400" b="0" kern="1200" dirty="0"/>
            <a:t>Equity, Derivatives, Commodity, Currency, Mutual Fund </a:t>
          </a:r>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 Duration: </a:t>
          </a:r>
          <a:r>
            <a:rPr lang="en-US" sz="1400" b="0" kern="1200" dirty="0"/>
            <a:t>70-80 hours</a:t>
          </a:r>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1" kern="1200" dirty="0"/>
            <a:t>  </a:t>
          </a:r>
          <a:endParaRPr lang="en-US" sz="1400" b="0" kern="1200" dirty="0"/>
        </a:p>
      </dsp:txBody>
      <dsp:txXfrm>
        <a:off x="49183" y="699190"/>
        <a:ext cx="1785769" cy="2561808"/>
      </dsp:txXfrm>
    </dsp:sp>
    <dsp:sp modelId="{71DD2863-2BCA-4A69-95C3-F0A8B34404B1}">
      <dsp:nvSpPr>
        <dsp:cNvPr id="0" name=""/>
        <dsp:cNvSpPr/>
      </dsp:nvSpPr>
      <dsp:spPr>
        <a:xfrm>
          <a:off x="5283" y="2657434"/>
          <a:ext cx="1873569" cy="601389"/>
        </a:xfrm>
        <a:prstGeom prst="rect">
          <a:avLst/>
        </a:prstGeom>
        <a:solidFill>
          <a:schemeClr val="tx1">
            <a:lumMod val="75000"/>
            <a:lumOff val="2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1" kern="1200" dirty="0"/>
            <a:t>Diploma in Stock Trading</a:t>
          </a:r>
        </a:p>
      </dsp:txBody>
      <dsp:txXfrm>
        <a:off x="5283" y="2657434"/>
        <a:ext cx="1319415" cy="601389"/>
      </dsp:txXfrm>
    </dsp:sp>
    <dsp:sp modelId="{8B95202A-5C07-4A71-A842-63A9EED0D429}">
      <dsp:nvSpPr>
        <dsp:cNvPr id="0" name=""/>
        <dsp:cNvSpPr/>
      </dsp:nvSpPr>
      <dsp:spPr>
        <a:xfrm>
          <a:off x="1377698" y="2752960"/>
          <a:ext cx="655749" cy="655749"/>
        </a:xfrm>
        <a:prstGeom prst="ellipse">
          <a:avLst/>
        </a:prstGeom>
        <a:blipFill rotWithShape="0">
          <a:blip xmlns:r="http://schemas.openxmlformats.org/officeDocument/2006/relationships" r:embed="rId1"/>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E7411-089E-470D-91FD-354A783B4490}">
      <dsp:nvSpPr>
        <dsp:cNvPr id="0" name=""/>
        <dsp:cNvSpPr/>
      </dsp:nvSpPr>
      <dsp:spPr>
        <a:xfrm>
          <a:off x="2195906" y="655290"/>
          <a:ext cx="1873569" cy="2605708"/>
        </a:xfrm>
        <a:prstGeom prst="round2SameRect">
          <a:avLst>
            <a:gd name="adj1" fmla="val 8000"/>
            <a:gd name="adj2" fmla="val 0"/>
          </a:avLst>
        </a:prstGeom>
        <a:solidFill>
          <a:schemeClr val="accent2">
            <a:lumMod val="20000"/>
            <a:lumOff val="80000"/>
            <a:alpha val="90000"/>
          </a:schemeClr>
        </a:solidFill>
        <a:ln w="190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Focus: </a:t>
          </a:r>
          <a:r>
            <a:rPr lang="en-US" sz="1400" b="0" kern="1200" dirty="0"/>
            <a:t>Technical analysis of stocks (Right Entry/ Exit Time)</a:t>
          </a:r>
          <a:endParaRPr lang="en-US" sz="1400" kern="1200" dirty="0"/>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Duration: </a:t>
          </a:r>
          <a:r>
            <a:rPr lang="en-US" sz="1400" b="0" kern="1200" dirty="0"/>
            <a:t>25-30 hours</a:t>
          </a:r>
        </a:p>
        <a:p>
          <a:pPr marL="114300" lvl="1" indent="-114300" algn="l" defTabSz="622300">
            <a:lnSpc>
              <a:spcPct val="90000"/>
            </a:lnSpc>
            <a:spcBef>
              <a:spcPct val="0"/>
            </a:spcBef>
            <a:spcAft>
              <a:spcPct val="15000"/>
            </a:spcAft>
            <a:buChar char="•"/>
          </a:pPr>
          <a:endParaRPr lang="en-US" sz="1400" b="0" kern="1200" dirty="0"/>
        </a:p>
        <a:p>
          <a:pPr marL="171450" lvl="1" indent="-171450" algn="l" defTabSz="755650">
            <a:lnSpc>
              <a:spcPct val="90000"/>
            </a:lnSpc>
            <a:spcBef>
              <a:spcPct val="0"/>
            </a:spcBef>
            <a:spcAft>
              <a:spcPct val="15000"/>
            </a:spcAft>
            <a:buChar char="•"/>
          </a:pPr>
          <a:endParaRPr lang="en-US" sz="1700" b="0" kern="1200" dirty="0"/>
        </a:p>
      </dsp:txBody>
      <dsp:txXfrm>
        <a:off x="2239806" y="699190"/>
        <a:ext cx="1785769" cy="2561808"/>
      </dsp:txXfrm>
    </dsp:sp>
    <dsp:sp modelId="{6CDF4983-CBDF-4485-A22A-743CD1B2B40A}">
      <dsp:nvSpPr>
        <dsp:cNvPr id="0" name=""/>
        <dsp:cNvSpPr/>
      </dsp:nvSpPr>
      <dsp:spPr>
        <a:xfrm>
          <a:off x="2195906" y="2657434"/>
          <a:ext cx="1873569" cy="601389"/>
        </a:xfrm>
        <a:prstGeom prst="rect">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n-US" sz="1400" b="1" kern="1200" dirty="0"/>
            <a:t>Technical Analysis Course</a:t>
          </a:r>
        </a:p>
      </dsp:txBody>
      <dsp:txXfrm>
        <a:off x="2195906" y="2657434"/>
        <a:ext cx="1319415" cy="601389"/>
      </dsp:txXfrm>
    </dsp:sp>
    <dsp:sp modelId="{112AC467-AEC1-4C9F-96A7-71F3EA7B5B97}">
      <dsp:nvSpPr>
        <dsp:cNvPr id="0" name=""/>
        <dsp:cNvSpPr/>
      </dsp:nvSpPr>
      <dsp:spPr>
        <a:xfrm>
          <a:off x="3568321" y="2752960"/>
          <a:ext cx="655749" cy="655749"/>
        </a:xfrm>
        <a:prstGeom prst="ellipse">
          <a:avLst/>
        </a:prstGeom>
        <a:blipFill rotWithShape="0">
          <a:blip xmlns:r="http://schemas.openxmlformats.org/officeDocument/2006/relationships" r:embed="rId2"/>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78661-C7DA-48C0-9EC8-D2564A3DE2A3}">
      <dsp:nvSpPr>
        <dsp:cNvPr id="0" name=""/>
        <dsp:cNvSpPr/>
      </dsp:nvSpPr>
      <dsp:spPr>
        <a:xfrm>
          <a:off x="4386528" y="655290"/>
          <a:ext cx="1873569" cy="2605708"/>
        </a:xfrm>
        <a:prstGeom prst="round2SameRect">
          <a:avLst>
            <a:gd name="adj1" fmla="val 8000"/>
            <a:gd name="adj2" fmla="val 0"/>
          </a:avLst>
        </a:prstGeom>
        <a:solidFill>
          <a:schemeClr val="accent4">
            <a:lumMod val="20000"/>
            <a:lumOff val="80000"/>
            <a:alpha val="90000"/>
          </a:schemeClr>
        </a:solidFill>
        <a:ln w="1905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Focus: </a:t>
          </a:r>
          <a:r>
            <a:rPr lang="en-US" sz="1400" b="0" kern="1200" dirty="0"/>
            <a:t>Equity. Derivatives - </a:t>
          </a:r>
          <a:r>
            <a:rPr lang="en-US" sz="1400" b="1" kern="1200" dirty="0"/>
            <a:t>SEBI’s Certification</a:t>
          </a:r>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Duration: </a:t>
          </a:r>
          <a:r>
            <a:rPr lang="en-US" sz="1400" b="0" kern="1200" dirty="0"/>
            <a:t>30-32 hours</a:t>
          </a:r>
        </a:p>
        <a:p>
          <a:pPr marL="114300" lvl="1" indent="-114300" algn="l" defTabSz="622300">
            <a:lnSpc>
              <a:spcPct val="90000"/>
            </a:lnSpc>
            <a:spcBef>
              <a:spcPct val="0"/>
            </a:spcBef>
            <a:spcAft>
              <a:spcPct val="15000"/>
            </a:spcAft>
            <a:buChar char="•"/>
          </a:pPr>
          <a:endParaRPr lang="en-US" sz="1400" b="0" kern="1200" dirty="0"/>
        </a:p>
        <a:p>
          <a:pPr marL="171450" lvl="1" indent="-171450" algn="l" defTabSz="755650">
            <a:lnSpc>
              <a:spcPct val="90000"/>
            </a:lnSpc>
            <a:spcBef>
              <a:spcPct val="0"/>
            </a:spcBef>
            <a:spcAft>
              <a:spcPct val="15000"/>
            </a:spcAft>
            <a:buChar char="•"/>
          </a:pPr>
          <a:endParaRPr lang="en-US" sz="1700" b="0" kern="1200" dirty="0"/>
        </a:p>
      </dsp:txBody>
      <dsp:txXfrm>
        <a:off x="4430428" y="699190"/>
        <a:ext cx="1785769" cy="2561808"/>
      </dsp:txXfrm>
    </dsp:sp>
    <dsp:sp modelId="{9E441E4C-2EB8-47E8-AED6-64DAC2E62DD9}">
      <dsp:nvSpPr>
        <dsp:cNvPr id="0" name=""/>
        <dsp:cNvSpPr/>
      </dsp:nvSpPr>
      <dsp:spPr>
        <a:xfrm>
          <a:off x="4386528" y="2657434"/>
          <a:ext cx="1873569" cy="601389"/>
        </a:xfrm>
        <a:prstGeom prst="rect">
          <a:avLst/>
        </a:prstGeom>
        <a:solidFill>
          <a:schemeClr val="accent4">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1" kern="1200" dirty="0"/>
            <a:t>Equity Derivatives Certification</a:t>
          </a:r>
        </a:p>
      </dsp:txBody>
      <dsp:txXfrm>
        <a:off x="4386528" y="2657434"/>
        <a:ext cx="1319415" cy="601389"/>
      </dsp:txXfrm>
    </dsp:sp>
    <dsp:sp modelId="{4074A441-8FD9-47C1-B93F-EE19B9C9C515}">
      <dsp:nvSpPr>
        <dsp:cNvPr id="0" name=""/>
        <dsp:cNvSpPr/>
      </dsp:nvSpPr>
      <dsp:spPr>
        <a:xfrm>
          <a:off x="5758944" y="2752960"/>
          <a:ext cx="655749" cy="655749"/>
        </a:xfrm>
        <a:prstGeom prst="ellipse">
          <a:avLst/>
        </a:prstGeom>
        <a:blipFill rotWithShape="0">
          <a:blip xmlns:r="http://schemas.openxmlformats.org/officeDocument/2006/relationships" r:embed="rId3"/>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C2D07-F50F-4F35-9A7A-AE76DE3E66EE}">
      <dsp:nvSpPr>
        <dsp:cNvPr id="0" name=""/>
        <dsp:cNvSpPr/>
      </dsp:nvSpPr>
      <dsp:spPr>
        <a:xfrm>
          <a:off x="6577151" y="655290"/>
          <a:ext cx="1873569" cy="2605708"/>
        </a:xfrm>
        <a:prstGeom prst="round2SameRect">
          <a:avLst>
            <a:gd name="adj1" fmla="val 8000"/>
            <a:gd name="adj2" fmla="val 0"/>
          </a:avLst>
        </a:prstGeom>
        <a:solidFill>
          <a:schemeClr val="accent6">
            <a:lumMod val="20000"/>
            <a:lumOff val="80000"/>
            <a:alpha val="90000"/>
          </a:schemeClr>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Focus: </a:t>
          </a:r>
          <a:r>
            <a:rPr lang="en-US" sz="1400" b="0" kern="1200" dirty="0"/>
            <a:t>Mutual Fund -  </a:t>
          </a:r>
          <a:r>
            <a:rPr lang="en-US" sz="1400" b="1" kern="1200" dirty="0"/>
            <a:t>SEBI’s Certification</a:t>
          </a:r>
        </a:p>
        <a:p>
          <a:pPr marL="114300" lvl="1" indent="-114300" algn="l" defTabSz="622300">
            <a:lnSpc>
              <a:spcPct val="90000"/>
            </a:lnSpc>
            <a:spcBef>
              <a:spcPct val="0"/>
            </a:spcBef>
            <a:spcAft>
              <a:spcPct val="15000"/>
            </a:spcAft>
            <a:buChar char="•"/>
          </a:pPr>
          <a:endParaRPr lang="en-US" sz="1400" b="1" kern="1200" dirty="0"/>
        </a:p>
        <a:p>
          <a:pPr marL="114300" lvl="1" indent="-114300" algn="l" defTabSz="622300">
            <a:lnSpc>
              <a:spcPct val="90000"/>
            </a:lnSpc>
            <a:spcBef>
              <a:spcPct val="0"/>
            </a:spcBef>
            <a:spcAft>
              <a:spcPct val="15000"/>
            </a:spcAft>
            <a:buChar char="•"/>
          </a:pPr>
          <a:r>
            <a:rPr lang="en-US" sz="1400" b="1" kern="1200" dirty="0"/>
            <a:t>Duration: </a:t>
          </a:r>
          <a:r>
            <a:rPr lang="en-US" sz="1400" b="0" kern="1200" dirty="0"/>
            <a:t>30-32 hours</a:t>
          </a:r>
        </a:p>
        <a:p>
          <a:pPr marL="114300" lvl="1" indent="-114300" algn="l" defTabSz="622300">
            <a:lnSpc>
              <a:spcPct val="90000"/>
            </a:lnSpc>
            <a:spcBef>
              <a:spcPct val="0"/>
            </a:spcBef>
            <a:spcAft>
              <a:spcPct val="15000"/>
            </a:spcAft>
            <a:buChar char="•"/>
          </a:pPr>
          <a:endParaRPr lang="en-US" sz="1400" b="0" kern="1200" dirty="0"/>
        </a:p>
      </dsp:txBody>
      <dsp:txXfrm>
        <a:off x="6621051" y="699190"/>
        <a:ext cx="1785769" cy="2561808"/>
      </dsp:txXfrm>
    </dsp:sp>
    <dsp:sp modelId="{4E1B2C1C-ED55-4DFF-80B2-318AC563803B}">
      <dsp:nvSpPr>
        <dsp:cNvPr id="0" name=""/>
        <dsp:cNvSpPr/>
      </dsp:nvSpPr>
      <dsp:spPr>
        <a:xfrm>
          <a:off x="6577151" y="2657434"/>
          <a:ext cx="1873569" cy="601389"/>
        </a:xfrm>
        <a:prstGeom prst="rect">
          <a:avLst/>
        </a:prstGeom>
        <a:solidFill>
          <a:schemeClr val="accent6">
            <a:lumMod val="75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1" kern="1200" dirty="0"/>
            <a:t>Mutual Fund Certification</a:t>
          </a:r>
        </a:p>
      </dsp:txBody>
      <dsp:txXfrm>
        <a:off x="6577151" y="2657434"/>
        <a:ext cx="1319415" cy="601389"/>
      </dsp:txXfrm>
    </dsp:sp>
    <dsp:sp modelId="{060BBB28-6C0C-49A2-A156-69D7F8B7A644}">
      <dsp:nvSpPr>
        <dsp:cNvPr id="0" name=""/>
        <dsp:cNvSpPr/>
      </dsp:nvSpPr>
      <dsp:spPr>
        <a:xfrm>
          <a:off x="7949567" y="2752960"/>
          <a:ext cx="655749" cy="655749"/>
        </a:xfrm>
        <a:prstGeom prst="ellipse">
          <a:avLst/>
        </a:prstGeom>
        <a:blipFill rotWithShape="0">
          <a:blip xmlns:r="http://schemas.openxmlformats.org/officeDocument/2006/relationships" r:embed="rId4"/>
          <a:stretch>
            <a:fillRect/>
          </a:stretch>
        </a:blip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18BB-8CB2-445F-8730-DDC2170A45B0}">
      <dsp:nvSpPr>
        <dsp:cNvPr id="0" name=""/>
        <dsp:cNvSpPr/>
      </dsp:nvSpPr>
      <dsp:spPr>
        <a:xfrm rot="16200000">
          <a:off x="-609227" y="610142"/>
          <a:ext cx="3600450" cy="2380164"/>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9633" bIns="0" numCol="1" spcCol="1270" anchor="ctr" anchorCtr="0">
          <a:noAutofit/>
        </a:bodyPr>
        <a:lstStyle/>
        <a:p>
          <a:pPr marL="0" lvl="0" indent="0" algn="ctr" defTabSz="1244600">
            <a:lnSpc>
              <a:spcPct val="90000"/>
            </a:lnSpc>
            <a:spcBef>
              <a:spcPct val="0"/>
            </a:spcBef>
            <a:spcAft>
              <a:spcPct val="35000"/>
            </a:spcAft>
            <a:buNone/>
          </a:pPr>
          <a:r>
            <a:rPr lang="en-IN" sz="2800" kern="1200" dirty="0"/>
            <a:t>Lodge Complaints Online	</a:t>
          </a:r>
        </a:p>
      </dsp:txBody>
      <dsp:txXfrm rot="5400000">
        <a:off x="916" y="720089"/>
        <a:ext cx="2380164" cy="2160270"/>
      </dsp:txXfrm>
    </dsp:sp>
    <dsp:sp modelId="{D3A3E9DB-A265-46E9-920C-AE2DAA05B90F}">
      <dsp:nvSpPr>
        <dsp:cNvPr id="0" name=""/>
        <dsp:cNvSpPr/>
      </dsp:nvSpPr>
      <dsp:spPr>
        <a:xfrm rot="16200000">
          <a:off x="1949449" y="610142"/>
          <a:ext cx="3600450" cy="2380164"/>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9633" bIns="0" numCol="1" spcCol="1270" anchor="ctr" anchorCtr="0">
          <a:noAutofit/>
        </a:bodyPr>
        <a:lstStyle/>
        <a:p>
          <a:pPr marL="0" lvl="0" indent="0" algn="ctr" defTabSz="1244600">
            <a:lnSpc>
              <a:spcPct val="90000"/>
            </a:lnSpc>
            <a:spcBef>
              <a:spcPct val="0"/>
            </a:spcBef>
            <a:spcAft>
              <a:spcPct val="35000"/>
            </a:spcAft>
            <a:buNone/>
          </a:pPr>
          <a:r>
            <a:rPr lang="en-IN" sz="2800" kern="1200" dirty="0"/>
            <a:t>Track &amp; Monitor the status of the complaint		</a:t>
          </a:r>
        </a:p>
      </dsp:txBody>
      <dsp:txXfrm rot="5400000">
        <a:off x="2559592" y="720089"/>
        <a:ext cx="2380164" cy="2160270"/>
      </dsp:txXfrm>
    </dsp:sp>
    <dsp:sp modelId="{41C37E7C-9023-4ECE-B5CD-CE4D8CD9F3B9}">
      <dsp:nvSpPr>
        <dsp:cNvPr id="0" name=""/>
        <dsp:cNvSpPr/>
      </dsp:nvSpPr>
      <dsp:spPr>
        <a:xfrm rot="16200000">
          <a:off x="4508127" y="610142"/>
          <a:ext cx="3600450" cy="2380164"/>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9633" bIns="0" numCol="1" spcCol="1270" anchor="ctr" anchorCtr="0">
          <a:noAutofit/>
        </a:bodyPr>
        <a:lstStyle/>
        <a:p>
          <a:pPr marL="0" lvl="0" indent="0" algn="ctr" defTabSz="1244600">
            <a:lnSpc>
              <a:spcPct val="90000"/>
            </a:lnSpc>
            <a:spcBef>
              <a:spcPct val="0"/>
            </a:spcBef>
            <a:spcAft>
              <a:spcPct val="35000"/>
            </a:spcAft>
            <a:buNone/>
          </a:pPr>
          <a:r>
            <a:rPr lang="en-IN" sz="2800" kern="1200" dirty="0"/>
            <a:t>Receive final outcome of the complaint online</a:t>
          </a:r>
        </a:p>
      </dsp:txBody>
      <dsp:txXfrm rot="5400000">
        <a:off x="5118270" y="720089"/>
        <a:ext cx="2380164" cy="216027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01-Feb-20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282482229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301341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9731601-6F04-4126-96A3-3CFFEB15FEA5}" type="slidenum">
              <a:rPr lang="en-US" altLang="en-US" smtClean="0"/>
              <a:pPr/>
              <a:t>4</a:t>
            </a:fld>
            <a:endParaRPr lang="en-US" altLang="en-US"/>
          </a:p>
        </p:txBody>
      </p:sp>
    </p:spTree>
    <p:extLst>
      <p:ext uri="{BB962C8B-B14F-4D97-AF65-F5344CB8AC3E}">
        <p14:creationId xmlns:p14="http://schemas.microsoft.com/office/powerpoint/2010/main" val="158262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B88D6B7-EBF3-4019-9DF4-52F07C3CD792}" type="slidenum">
              <a:rPr lang="en-US" smtClean="0"/>
              <a:pPr/>
              <a:t>7</a:t>
            </a:fld>
            <a:endParaRPr lang="en-US"/>
          </a:p>
        </p:txBody>
      </p:sp>
      <p:sp>
        <p:nvSpPr>
          <p:cNvPr id="29699" name="Rectangle 2"/>
          <p:cNvSpPr>
            <a:spLocks noGrp="1" noRot="1" noChangeAspect="1" noChangeArrowheads="1" noTextEdit="1"/>
          </p:cNvSpPr>
          <p:nvPr>
            <p:ph type="sldImg"/>
          </p:nvPr>
        </p:nvSpPr>
        <p:spPr>
          <a:xfrm>
            <a:off x="381000" y="685800"/>
            <a:ext cx="6097588" cy="3430588"/>
          </a:xfrm>
          <a:solidFill>
            <a:srgbClr val="FFFFFF"/>
          </a:solidFill>
          <a:ln/>
        </p:spPr>
      </p:sp>
      <p:sp>
        <p:nvSpPr>
          <p:cNvPr id="29700" name="Rectangle 3"/>
          <p:cNvSpPr>
            <a:spLocks noGrp="1" noChangeArrowheads="1"/>
          </p:cNvSpPr>
          <p:nvPr>
            <p:ph type="body" idx="1"/>
          </p:nvPr>
        </p:nvSpPr>
        <p:spPr>
          <a:xfrm>
            <a:off x="913805" y="4346727"/>
            <a:ext cx="5030391" cy="4116916"/>
          </a:xfrm>
          <a:solidFill>
            <a:srgbClr val="FFFFFF"/>
          </a:solidFill>
          <a:ln>
            <a:solidFill>
              <a:srgbClr val="000000"/>
            </a:solidFill>
          </a:ln>
        </p:spPr>
        <p:txBody>
          <a:bodyPr lIns="91467" tIns="45733" rIns="91467" bIns="45733"/>
          <a:lstStyle/>
          <a:p>
            <a:pPr eaLnBrk="1" hangingPunct="1"/>
            <a:r>
              <a:rPr lang="en-US" dirty="0"/>
              <a:t>Detailed Explanation On - FD v/s Equity Example</a:t>
            </a:r>
          </a:p>
          <a:p>
            <a:pPr eaLnBrk="1" hangingPunct="1"/>
            <a:r>
              <a:rPr lang="en-US" dirty="0"/>
              <a:t>Conclusion – What you could have bought last year with Rs</a:t>
            </a:r>
            <a:r>
              <a:rPr lang="en-US" baseline="0" dirty="0"/>
              <a:t> </a:t>
            </a:r>
            <a:r>
              <a:rPr lang="en-US" dirty="0"/>
              <a:t>100 you cant buy today with 107.2 since your money in real terms depreciated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p:txBody>
          <a:bodyPr wrap="square" numCol="1" anchor="t" anchorCtr="0" compatLnSpc="1">
            <a:prstTxWarp prst="textNoShape">
              <a:avLst/>
            </a:prstTxWarp>
          </a:bodyPr>
          <a:lstStyle/>
          <a:p>
            <a:pPr marL="404813" indent="-312738">
              <a:spcBef>
                <a:spcPts val="663"/>
              </a:spcBef>
              <a:buClr>
                <a:schemeClr val="accent1"/>
              </a:buClr>
              <a:buSzPct val="80000"/>
              <a:buFont typeface="Wingdings 2" pitchFamily="18" charset="2"/>
              <a:buNone/>
              <a:defRPr/>
            </a:pPr>
            <a:r>
              <a:rPr lang="en-US" dirty="0">
                <a:latin typeface="Gill Sans MT" pitchFamily="34" charset="0"/>
              </a:rPr>
              <a:t>An important part of preparation of a financial plan is assessment of risk taking ability.</a:t>
            </a:r>
          </a:p>
          <a:p>
            <a:pPr marL="404813" indent="-312738">
              <a:spcBef>
                <a:spcPts val="663"/>
              </a:spcBef>
              <a:buClr>
                <a:schemeClr val="accent1"/>
              </a:buClr>
              <a:buSzPct val="80000"/>
              <a:buFont typeface="Wingdings 2" pitchFamily="18" charset="2"/>
              <a:buNone/>
              <a:defRPr/>
            </a:pPr>
            <a:r>
              <a:rPr lang="en-US" dirty="0">
                <a:latin typeface="Gill Sans MT" pitchFamily="34" charset="0"/>
              </a:rPr>
              <a:t>Understand the risk taking ability</a:t>
            </a:r>
          </a:p>
          <a:p>
            <a:pPr marL="404813" indent="-312738">
              <a:spcBef>
                <a:spcPts val="663"/>
              </a:spcBef>
              <a:buClr>
                <a:schemeClr val="accent1"/>
              </a:buClr>
              <a:buSzPct val="80000"/>
              <a:buFont typeface="Wingdings 2" pitchFamily="18" charset="2"/>
              <a:buNone/>
              <a:defRPr/>
            </a:pPr>
            <a:r>
              <a:rPr lang="en-US" dirty="0">
                <a:latin typeface="Gill Sans MT" pitchFamily="34" charset="0"/>
              </a:rPr>
              <a:t>Income &amp; Expenditure and Assets &amp; Liabilities play a very important role in an individual’s risk taking ability</a:t>
            </a:r>
          </a:p>
          <a:p>
            <a:pPr marL="404813" indent="-312738">
              <a:spcBef>
                <a:spcPts val="663"/>
              </a:spcBef>
              <a:buClr>
                <a:schemeClr val="accent1"/>
              </a:buClr>
              <a:buSzPct val="80000"/>
              <a:buFont typeface="Wingdings 2" pitchFamily="18" charset="2"/>
              <a:buNone/>
              <a:defRPr/>
            </a:pPr>
            <a:r>
              <a:rPr lang="en-US" dirty="0">
                <a:latin typeface="Gill Sans MT" pitchFamily="34" charset="0"/>
              </a:rPr>
              <a:t>High income does not necessarily mean high risk appetite if the person also has large amount of liabilities</a:t>
            </a:r>
          </a:p>
          <a:p>
            <a:pPr marL="404813" indent="-312738">
              <a:spcBef>
                <a:spcPts val="663"/>
              </a:spcBef>
              <a:buClr>
                <a:schemeClr val="accent1"/>
              </a:buClr>
              <a:buSzPct val="80000"/>
              <a:buFont typeface="Wingdings 2" pitchFamily="18" charset="2"/>
              <a:buNone/>
              <a:defRPr/>
            </a:pPr>
            <a:r>
              <a:rPr lang="en-US" dirty="0">
                <a:latin typeface="Gill Sans MT" pitchFamily="34" charset="0"/>
              </a:rPr>
              <a:t>Low income used judiciously to build assets, can increase risk appetite</a:t>
            </a:r>
            <a:endParaRPr lang="en-IN" dirty="0">
              <a:latin typeface="Gill Sans MT" pitchFamily="34" charset="0"/>
            </a:endParaRPr>
          </a:p>
          <a:p>
            <a:pPr eaLnBrk="1" hangingPunct="1">
              <a:defRPr/>
            </a:pPr>
            <a:endParaRPr lang="en-IN" dirty="0"/>
          </a:p>
          <a:p>
            <a:pPr eaLnBrk="1" hangingPunct="1">
              <a:defRPr/>
            </a:pPr>
            <a:r>
              <a:rPr lang="en-IN" dirty="0"/>
              <a:t>For two college going students will the risk taking ability be same if one’s father is the richest businessman in town and the other’s father has expired 5 years back and their family is dependent on the investments made by his father.</a:t>
            </a:r>
          </a:p>
          <a:p>
            <a:pPr eaLnBrk="1" hangingPunct="1">
              <a:defRPr/>
            </a:pPr>
            <a:endParaRPr lang="en-IN" dirty="0"/>
          </a:p>
          <a:p>
            <a:pPr eaLnBrk="1" hangingPunct="1">
              <a:defRPr/>
            </a:pPr>
            <a:r>
              <a:rPr lang="en-IN" dirty="0"/>
              <a:t>Ask students to come out with reasons why each student’s risk taking ability will be different</a:t>
            </a:r>
          </a:p>
        </p:txBody>
      </p:sp>
      <p:sp>
        <p:nvSpPr>
          <p:cNvPr id="686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35438A-3D28-42A6-9775-015E550E9A43}" type="slidenum">
              <a:rPr lang="en-IN" sz="1200"/>
              <a:pPr algn="r"/>
              <a:t>12</a:t>
            </a:fld>
            <a:endParaRPr lang="en-IN" sz="1200"/>
          </a:p>
        </p:txBody>
      </p:sp>
    </p:spTree>
    <p:extLst>
      <p:ext uri="{BB962C8B-B14F-4D97-AF65-F5344CB8AC3E}">
        <p14:creationId xmlns:p14="http://schemas.microsoft.com/office/powerpoint/2010/main" val="136421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C0EDF3D-88C0-48D8-A3E4-441FBBAA46FA}" type="slidenum">
              <a:rPr lang="en-IN" smtClean="0"/>
              <a:pPr>
                <a:defRPr/>
              </a:pPr>
              <a:t>45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Suggest Animation</a:t>
            </a:r>
          </a:p>
        </p:txBody>
      </p:sp>
      <p:sp>
        <p:nvSpPr>
          <p:cNvPr id="68612" name="Slide Number Placeholder 3"/>
          <p:cNvSpPr>
            <a:spLocks noGrp="1"/>
          </p:cNvSpPr>
          <p:nvPr>
            <p:ph type="sldNum" sz="quarter" idx="5"/>
          </p:nvPr>
        </p:nvSpPr>
        <p:spPr bwMode="auto">
          <a:ln>
            <a:miter lim="800000"/>
            <a:headEnd/>
            <a:tailEnd/>
          </a:ln>
        </p:spPr>
        <p:txBody>
          <a:bodyPr/>
          <a:lstStyle/>
          <a:p>
            <a:pPr>
              <a:defRPr/>
            </a:pPr>
            <a:fld id="{4BD58895-A75C-461F-8B94-E34E01762098}" type="slidenum">
              <a:rPr lang="en-US" altLang="en-US" smtClean="0"/>
              <a:pPr>
                <a:defRPr/>
              </a:pPr>
              <a:t>46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p>
        </p:txBody>
      </p:sp>
      <p:sp>
        <p:nvSpPr>
          <p:cNvPr id="4" name="Slide Number Placeholder 3"/>
          <p:cNvSpPr>
            <a:spLocks noGrp="1"/>
          </p:cNvSpPr>
          <p:nvPr>
            <p:ph type="sldNum" sz="quarter" idx="5"/>
          </p:nvPr>
        </p:nvSpPr>
        <p:spPr/>
        <p:txBody>
          <a:bodyPr/>
          <a:lstStyle/>
          <a:p>
            <a:pPr>
              <a:defRPr/>
            </a:pPr>
            <a:fld id="{0D1B613D-D15B-4255-B3C0-EE410686B438}" type="slidenum">
              <a:rPr lang="en-US" smtClean="0"/>
              <a:pPr>
                <a:defRPr/>
              </a:pPr>
              <a:t>68</a:t>
            </a:fld>
            <a:endParaRPr lang="en-US"/>
          </a:p>
        </p:txBody>
      </p:sp>
    </p:spTree>
    <p:extLst>
      <p:ext uri="{BB962C8B-B14F-4D97-AF65-F5344CB8AC3E}">
        <p14:creationId xmlns:p14="http://schemas.microsoft.com/office/powerpoint/2010/main" val="243098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This is a multi-lingual facility covering 14 different languages, viz., English, Hindi, Marathi, Gujarati, Tamil, Bengali, Malayalam, Telugu, Urdu, Oriya, Punjabi, Assamese, Kannada and Kashmiri. </a:t>
            </a:r>
          </a:p>
          <a:p>
            <a:r>
              <a:rPr lang="en-US" sz="1200" kern="1200" dirty="0">
                <a:solidFill>
                  <a:schemeClr val="tx1"/>
                </a:solidFill>
                <a:effectLst/>
                <a:latin typeface="+mn-lt"/>
                <a:ea typeface="+mn-ea"/>
                <a:cs typeface="+mn-cs"/>
              </a:rPr>
              <a:t>Investors can seek guidance in the matters related to:</a:t>
            </a:r>
          </a:p>
          <a:p>
            <a:pPr lvl="0"/>
            <a:r>
              <a:rPr lang="en-US" sz="1200" kern="1200" dirty="0">
                <a:solidFill>
                  <a:schemeClr val="tx1"/>
                </a:solidFill>
                <a:effectLst/>
                <a:latin typeface="+mn-lt"/>
                <a:ea typeface="+mn-ea"/>
                <a:cs typeface="+mn-cs"/>
              </a:rPr>
              <a:t>Status of companies – whether unlisted, sick, delisted, liquidated / would up, etc.</a:t>
            </a:r>
          </a:p>
          <a:p>
            <a:pPr lvl="0"/>
            <a:r>
              <a:rPr lang="en-US" sz="1200" kern="1200" dirty="0">
                <a:solidFill>
                  <a:schemeClr val="tx1"/>
                </a:solidFill>
                <a:effectLst/>
                <a:latin typeface="+mn-lt"/>
                <a:ea typeface="+mn-ea"/>
                <a:cs typeface="+mn-cs"/>
              </a:rPr>
              <a:t>Changes in names of companies pursuant to amalgamation / merger / demerger, etc.</a:t>
            </a:r>
          </a:p>
          <a:p>
            <a:pPr lvl="0"/>
            <a:r>
              <a:rPr lang="en-US" sz="1200" kern="1200" dirty="0">
                <a:solidFill>
                  <a:schemeClr val="tx1"/>
                </a:solidFill>
                <a:effectLst/>
                <a:latin typeface="+mn-lt"/>
                <a:ea typeface="+mn-ea"/>
                <a:cs typeface="+mn-cs"/>
              </a:rPr>
              <a:t>Details of Registrars and Share Transfer Agents of a listed company</a:t>
            </a:r>
          </a:p>
          <a:p>
            <a:pPr lvl="0"/>
            <a:r>
              <a:rPr lang="en-US" sz="1200" kern="1200" dirty="0">
                <a:solidFill>
                  <a:schemeClr val="tx1"/>
                </a:solidFill>
                <a:effectLst/>
                <a:latin typeface="+mn-lt"/>
                <a:ea typeface="+mn-ea"/>
                <a:cs typeface="+mn-cs"/>
              </a:rPr>
              <a:t>Details and information on the names and addresses of various registered intermediaries</a:t>
            </a:r>
          </a:p>
          <a:p>
            <a:pPr lvl="0"/>
            <a:r>
              <a:rPr lang="en-US" sz="1200" kern="1200" dirty="0">
                <a:solidFill>
                  <a:schemeClr val="tx1"/>
                </a:solidFill>
                <a:effectLst/>
                <a:latin typeface="+mn-lt"/>
                <a:ea typeface="+mn-ea"/>
                <a:cs typeface="+mn-cs"/>
              </a:rPr>
              <a:t>Where to get information on regulatory action taken by SEBI</a:t>
            </a:r>
          </a:p>
          <a:p>
            <a:pPr lvl="0"/>
            <a:r>
              <a:rPr lang="en-US" sz="1200" kern="1200" dirty="0">
                <a:solidFill>
                  <a:schemeClr val="tx1"/>
                </a:solidFill>
                <a:effectLst/>
                <a:latin typeface="+mn-lt"/>
                <a:ea typeface="+mn-ea"/>
                <a:cs typeface="+mn-cs"/>
              </a:rPr>
              <a:t>Where to get information on corporate action like dividend, bonus, rights issue, etc.</a:t>
            </a:r>
          </a:p>
          <a:p>
            <a:pPr lvl="0"/>
            <a:r>
              <a:rPr lang="en-US" sz="1200" kern="1200" dirty="0">
                <a:solidFill>
                  <a:schemeClr val="tx1"/>
                </a:solidFill>
                <a:effectLst/>
                <a:latin typeface="+mn-lt"/>
                <a:ea typeface="+mn-ea"/>
                <a:cs typeface="+mn-cs"/>
              </a:rPr>
              <a:t>Where to get latest NAVs of mutual fund schemes</a:t>
            </a:r>
          </a:p>
          <a:p>
            <a:pPr lvl="0"/>
            <a:r>
              <a:rPr lang="en-US" sz="1200" kern="1200" dirty="0">
                <a:solidFill>
                  <a:schemeClr val="tx1"/>
                </a:solidFill>
                <a:effectLst/>
                <a:latin typeface="+mn-lt"/>
                <a:ea typeface="+mn-ea"/>
                <a:cs typeface="+mn-cs"/>
              </a:rPr>
              <a:t>How to lodge a complaint with SEBI</a:t>
            </a:r>
          </a:p>
          <a:p>
            <a:pPr lvl="0"/>
            <a:r>
              <a:rPr lang="en-US" sz="1200" kern="1200" dirty="0">
                <a:solidFill>
                  <a:schemeClr val="tx1"/>
                </a:solidFill>
                <a:effectLst/>
                <a:latin typeface="+mn-lt"/>
                <a:ea typeface="+mn-ea"/>
                <a:cs typeface="+mn-cs"/>
              </a:rPr>
              <a:t>Against whom to lodge a complaint in SCORES</a:t>
            </a:r>
          </a:p>
          <a:p>
            <a:pPr lvl="0"/>
            <a:r>
              <a:rPr lang="en-US" sz="1200" kern="1200" dirty="0">
                <a:solidFill>
                  <a:schemeClr val="tx1"/>
                </a:solidFill>
                <a:effectLst/>
                <a:latin typeface="+mn-lt"/>
                <a:ea typeface="+mn-ea"/>
                <a:cs typeface="+mn-cs"/>
              </a:rPr>
              <a:t>Status of complaint lodged with SEBI</a:t>
            </a:r>
          </a:p>
          <a:p>
            <a:pPr lvl="0"/>
            <a:r>
              <a:rPr lang="en-US" sz="1200" kern="1200" dirty="0">
                <a:solidFill>
                  <a:schemeClr val="tx1"/>
                </a:solidFill>
                <a:effectLst/>
                <a:latin typeface="+mn-lt"/>
                <a:ea typeface="+mn-ea"/>
                <a:cs typeface="+mn-cs"/>
              </a:rPr>
              <a:t>Names and addresses of various Registrar of Companies, Official liquidators, BIFR, etc.</a:t>
            </a:r>
          </a:p>
          <a:p>
            <a:pPr lvl="0"/>
            <a:r>
              <a:rPr lang="en-US" sz="1200" kern="1200" dirty="0">
                <a:solidFill>
                  <a:schemeClr val="tx1"/>
                </a:solidFill>
                <a:effectLst/>
                <a:latin typeface="+mn-lt"/>
                <a:ea typeface="+mn-ea"/>
                <a:cs typeface="+mn-cs"/>
              </a:rPr>
              <a:t>The regulators / authorities whom the investor has to approach for </a:t>
            </a:r>
            <a:r>
              <a:rPr lang="en-US" sz="1200" kern="1200" dirty="0" err="1">
                <a:solidFill>
                  <a:schemeClr val="tx1"/>
                </a:solidFill>
                <a:effectLst/>
                <a:latin typeface="+mn-lt"/>
                <a:ea typeface="+mn-ea"/>
                <a:cs typeface="+mn-cs"/>
              </a:rPr>
              <a:t>redressal</a:t>
            </a:r>
            <a:r>
              <a:rPr lang="en-US" sz="1200" kern="1200" dirty="0">
                <a:solidFill>
                  <a:schemeClr val="tx1"/>
                </a:solidFill>
                <a:effectLst/>
                <a:latin typeface="+mn-lt"/>
                <a:ea typeface="+mn-ea"/>
                <a:cs typeface="+mn-cs"/>
              </a:rPr>
              <a:t> of their grievances that are not under SEBI purview ex: RBI, IRDA, PFRDA, MCA, etc.</a:t>
            </a:r>
          </a:p>
          <a:p>
            <a:r>
              <a:rPr lang="en-US" sz="1200" kern="1200" dirty="0">
                <a:solidFill>
                  <a:schemeClr val="tx1"/>
                </a:solidFill>
                <a:effectLst/>
                <a:latin typeface="+mn-lt"/>
                <a:ea typeface="+mn-ea"/>
                <a:cs typeface="+mn-cs"/>
              </a:rPr>
              <a:t>The toll free helpline also provides assistance in matter of: </a:t>
            </a:r>
          </a:p>
          <a:p>
            <a:pPr lvl="0"/>
            <a:r>
              <a:rPr lang="en-US" sz="1200" kern="1200" dirty="0">
                <a:solidFill>
                  <a:schemeClr val="tx1"/>
                </a:solidFill>
                <a:effectLst/>
                <a:latin typeface="+mn-lt"/>
                <a:ea typeface="+mn-ea"/>
                <a:cs typeface="+mn-cs"/>
              </a:rPr>
              <a:t>How to open a </a:t>
            </a:r>
            <a:r>
              <a:rPr lang="en-US" sz="1200" kern="1200" dirty="0" err="1">
                <a:solidFill>
                  <a:schemeClr val="tx1"/>
                </a:solidFill>
                <a:effectLst/>
                <a:latin typeface="+mn-lt"/>
                <a:ea typeface="+mn-ea"/>
                <a:cs typeface="+mn-cs"/>
              </a:rPr>
              <a:t>demat</a:t>
            </a:r>
            <a:r>
              <a:rPr lang="en-US" sz="1200" kern="1200" dirty="0">
                <a:solidFill>
                  <a:schemeClr val="tx1"/>
                </a:solidFill>
                <a:effectLst/>
                <a:latin typeface="+mn-lt"/>
                <a:ea typeface="+mn-ea"/>
                <a:cs typeface="+mn-cs"/>
              </a:rPr>
              <a:t> / client account</a:t>
            </a:r>
          </a:p>
          <a:p>
            <a:pPr lvl="0"/>
            <a:r>
              <a:rPr lang="en-US" sz="1200" kern="1200" dirty="0">
                <a:solidFill>
                  <a:schemeClr val="tx1"/>
                </a:solidFill>
                <a:effectLst/>
                <a:latin typeface="+mn-lt"/>
                <a:ea typeface="+mn-ea"/>
                <a:cs typeface="+mn-cs"/>
              </a:rPr>
              <a:t>Transfer of shares</a:t>
            </a:r>
          </a:p>
          <a:p>
            <a:pPr lvl="0"/>
            <a:r>
              <a:rPr lang="en-US" sz="1200" kern="1200" dirty="0">
                <a:solidFill>
                  <a:schemeClr val="tx1"/>
                </a:solidFill>
                <a:effectLst/>
                <a:latin typeface="+mn-lt"/>
                <a:ea typeface="+mn-ea"/>
                <a:cs typeface="+mn-cs"/>
              </a:rPr>
              <a:t>Transmission of shares</a:t>
            </a:r>
          </a:p>
          <a:p>
            <a:pPr lvl="0"/>
            <a:r>
              <a:rPr lang="en-US" sz="1200" kern="1200" dirty="0">
                <a:solidFill>
                  <a:schemeClr val="tx1"/>
                </a:solidFill>
                <a:effectLst/>
                <a:latin typeface="+mn-lt"/>
                <a:ea typeface="+mn-ea"/>
                <a:cs typeface="+mn-cs"/>
              </a:rPr>
              <a:t>Documents required for transfer / transmission of shares</a:t>
            </a:r>
          </a:p>
          <a:p>
            <a:pPr lvl="0"/>
            <a:r>
              <a:rPr lang="en-US" sz="1200" kern="1200" dirty="0">
                <a:solidFill>
                  <a:schemeClr val="tx1"/>
                </a:solidFill>
                <a:effectLst/>
                <a:latin typeface="+mn-lt"/>
                <a:ea typeface="+mn-ea"/>
                <a:cs typeface="+mn-cs"/>
              </a:rPr>
              <a:t>Information on what to do if shares are lost / forged / fake</a:t>
            </a:r>
          </a:p>
          <a:p>
            <a:pPr lvl="0"/>
            <a:r>
              <a:rPr lang="en-US" sz="1200" kern="1200" dirty="0">
                <a:solidFill>
                  <a:schemeClr val="tx1"/>
                </a:solidFill>
                <a:effectLst/>
                <a:latin typeface="+mn-lt"/>
                <a:ea typeface="+mn-ea"/>
                <a:cs typeface="+mn-cs"/>
              </a:rPr>
              <a:t>Procedure for applying for duplicate shares</a:t>
            </a:r>
          </a:p>
          <a:p>
            <a:pPr lvl="0"/>
            <a:r>
              <a:rPr lang="en-US" sz="1200" kern="1200" dirty="0">
                <a:solidFill>
                  <a:schemeClr val="tx1"/>
                </a:solidFill>
                <a:effectLst/>
                <a:latin typeface="+mn-lt"/>
                <a:ea typeface="+mn-ea"/>
                <a:cs typeface="+mn-cs"/>
              </a:rPr>
              <a:t>How to apply in an IPO</a:t>
            </a:r>
          </a:p>
          <a:p>
            <a:pPr lvl="0"/>
            <a:r>
              <a:rPr lang="en-US" sz="1200" kern="1200" dirty="0">
                <a:solidFill>
                  <a:schemeClr val="tx1"/>
                </a:solidFill>
                <a:effectLst/>
                <a:latin typeface="+mn-lt"/>
                <a:ea typeface="+mn-ea"/>
                <a:cs typeface="+mn-cs"/>
              </a:rPr>
              <a:t>Names and addresses of companies who have filed offer documents with SEBI</a:t>
            </a:r>
          </a:p>
          <a:p>
            <a:r>
              <a:rPr lang="en-US" sz="1200" kern="1200" dirty="0">
                <a:solidFill>
                  <a:schemeClr val="tx1"/>
                </a:solidFill>
                <a:effectLst/>
                <a:latin typeface="+mn-lt"/>
                <a:ea typeface="+mn-ea"/>
                <a:cs typeface="+mn-cs"/>
              </a:rPr>
              <a:t>Investors must keep in mind that this facility is not to avail legal or investment advice.</a:t>
            </a:r>
          </a:p>
          <a:p>
            <a:endParaRPr lang="en-US" dirty="0"/>
          </a:p>
        </p:txBody>
      </p:sp>
      <p:sp>
        <p:nvSpPr>
          <p:cNvPr id="4" name="Slide Number Placeholder 3"/>
          <p:cNvSpPr>
            <a:spLocks noGrp="1"/>
          </p:cNvSpPr>
          <p:nvPr>
            <p:ph type="sldNum" sz="quarter" idx="10"/>
          </p:nvPr>
        </p:nvSpPr>
        <p:spPr/>
        <p:txBody>
          <a:bodyPr/>
          <a:lstStyle/>
          <a:p>
            <a:fld id="{979FA6D4-B010-5E43-83D2-F50049B12A11}" type="slidenum">
              <a:rPr lang="en-US" smtClean="0"/>
              <a:pPr/>
              <a:t>69</a:t>
            </a:fld>
            <a:endParaRPr lang="en-US"/>
          </a:p>
        </p:txBody>
      </p:sp>
    </p:spTree>
    <p:extLst>
      <p:ext uri="{BB962C8B-B14F-4D97-AF65-F5344CB8AC3E}">
        <p14:creationId xmlns:p14="http://schemas.microsoft.com/office/powerpoint/2010/main" val="130372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01-Feb-20</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01-Feb-20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7817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8F5479-96C4-42FB-B05C-382A0FB32DAD}" type="datetime3">
              <a:rPr lang="en-US" smtClean="0"/>
              <a:t>1 February 2020</a:t>
            </a:fld>
            <a:endParaRPr lang="en-US"/>
          </a:p>
        </p:txBody>
      </p:sp>
      <p:sp>
        <p:nvSpPr>
          <p:cNvPr id="4" name="Footer Placeholder 3"/>
          <p:cNvSpPr>
            <a:spLocks noGrp="1"/>
          </p:cNvSpPr>
          <p:nvPr>
            <p:ph type="ftr" sz="quarter" idx="11"/>
          </p:nvPr>
        </p:nvSpPr>
        <p:spPr/>
        <p:txBody>
          <a:bodyPr/>
          <a:lstStyle/>
          <a:p>
            <a:r>
              <a:rPr lang="en-US"/>
              <a:t>www.isfm.co.in</a:t>
            </a:r>
          </a:p>
        </p:txBody>
      </p:sp>
      <p:sp>
        <p:nvSpPr>
          <p:cNvPr id="5" name="Slide Number Placeholder 4"/>
          <p:cNvSpPr>
            <a:spLocks noGrp="1"/>
          </p:cNvSpPr>
          <p:nvPr>
            <p:ph type="sldNum" sz="quarter" idx="12"/>
          </p:nvPr>
        </p:nvSpPr>
        <p:spPr/>
        <p:txBody>
          <a:bodyPr/>
          <a:lstStyle/>
          <a:p>
            <a:fld id="{639995D9-AC97-45A4-B174-282509AB87F3}" type="slidenum">
              <a:rPr lang="en-US" smtClean="0"/>
              <a:pPr/>
              <a:t>‹#›</a:t>
            </a:fld>
            <a:endParaRPr lang="en-US"/>
          </a:p>
        </p:txBody>
      </p:sp>
    </p:spTree>
    <p:extLst>
      <p:ext uri="{BB962C8B-B14F-4D97-AF65-F5344CB8AC3E}">
        <p14:creationId xmlns:p14="http://schemas.microsoft.com/office/powerpoint/2010/main" val="1028978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8F5479-96C4-42FB-B05C-382A0FB32DAD}" type="datetime3">
              <a:rPr lang="en-US" smtClean="0"/>
              <a:t>1 February 2020</a:t>
            </a:fld>
            <a:endParaRPr lang="en-US"/>
          </a:p>
        </p:txBody>
      </p:sp>
      <p:sp>
        <p:nvSpPr>
          <p:cNvPr id="4" name="Footer Placeholder 3"/>
          <p:cNvSpPr>
            <a:spLocks noGrp="1"/>
          </p:cNvSpPr>
          <p:nvPr>
            <p:ph type="ftr" sz="quarter" idx="11"/>
          </p:nvPr>
        </p:nvSpPr>
        <p:spPr/>
        <p:txBody>
          <a:bodyPr/>
          <a:lstStyle/>
          <a:p>
            <a:r>
              <a:rPr lang="en-US"/>
              <a:t>www.isfm.co.in</a:t>
            </a:r>
          </a:p>
        </p:txBody>
      </p:sp>
      <p:sp>
        <p:nvSpPr>
          <p:cNvPr id="5" name="Slide Number Placeholder 4"/>
          <p:cNvSpPr>
            <a:spLocks noGrp="1"/>
          </p:cNvSpPr>
          <p:nvPr>
            <p:ph type="sldNum" sz="quarter" idx="12"/>
          </p:nvPr>
        </p:nvSpPr>
        <p:spPr/>
        <p:txBody>
          <a:bodyPr/>
          <a:lstStyle/>
          <a:p>
            <a:fld id="{639995D9-AC97-45A4-B174-282509AB87F3}" type="slidenum">
              <a:rPr lang="en-US" smtClean="0"/>
              <a:pPr/>
              <a:t>‹#›</a:t>
            </a:fld>
            <a:endParaRPr lang="en-US"/>
          </a:p>
        </p:txBody>
      </p:sp>
    </p:spTree>
    <p:extLst>
      <p:ext uri="{BB962C8B-B14F-4D97-AF65-F5344CB8AC3E}">
        <p14:creationId xmlns:p14="http://schemas.microsoft.com/office/powerpoint/2010/main" val="201734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7424E-36FF-4593-831A-76FC557F2A8F}" type="datetime3">
              <a:rPr lang="en-US" smtClean="0"/>
              <a:t>1 February 2020</a:t>
            </a:fld>
            <a:endParaRPr lang="en-US"/>
          </a:p>
        </p:txBody>
      </p:sp>
      <p:sp>
        <p:nvSpPr>
          <p:cNvPr id="6" name="Footer Placeholder 5"/>
          <p:cNvSpPr>
            <a:spLocks noGrp="1"/>
          </p:cNvSpPr>
          <p:nvPr>
            <p:ph type="ftr" sz="quarter" idx="11"/>
          </p:nvPr>
        </p:nvSpPr>
        <p:spPr/>
        <p:txBody>
          <a:bodyPr/>
          <a:lstStyle/>
          <a:p>
            <a:r>
              <a:rPr lang="en-US"/>
              <a:t>www.isfm.co.in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253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F3DA7D-5594-41BE-B93B-4C1EEE8E02AA}" type="datetime3">
              <a:rPr lang="en-US" smtClean="0"/>
              <a:t>1 February 2020</a:t>
            </a:fld>
            <a:endParaRPr lang="en-US"/>
          </a:p>
        </p:txBody>
      </p:sp>
      <p:sp>
        <p:nvSpPr>
          <p:cNvPr id="8" name="Footer Placeholder 7"/>
          <p:cNvSpPr>
            <a:spLocks noGrp="1"/>
          </p:cNvSpPr>
          <p:nvPr>
            <p:ph type="ftr" sz="quarter" idx="11"/>
          </p:nvPr>
        </p:nvSpPr>
        <p:spPr/>
        <p:txBody>
          <a:bodyPr/>
          <a:lstStyle/>
          <a:p>
            <a:r>
              <a:rPr lang="en-US"/>
              <a:t>www.isfm.co.in</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45706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hrink Picture Circle with Text">
    <p:spTree>
      <p:nvGrpSpPr>
        <p:cNvPr id="1" name=""/>
        <p:cNvGrpSpPr/>
        <p:nvPr/>
      </p:nvGrpSpPr>
      <p:grpSpPr>
        <a:xfrm>
          <a:off x="0" y="0"/>
          <a:ext cx="0" cy="0"/>
          <a:chOff x="0" y="0"/>
          <a:chExt cx="0" cy="0"/>
        </a:xfrm>
      </p:grpSpPr>
      <p:sp>
        <p:nvSpPr>
          <p:cNvPr id="4" name="Rectangle 3"/>
          <p:cNvSpPr/>
          <p:nvPr userDrawn="1"/>
        </p:nvSpPr>
        <p:spPr>
          <a:xfrm>
            <a:off x="0" y="2114551"/>
            <a:ext cx="9144000" cy="1057275"/>
          </a:xfrm>
          <a:prstGeom prst="rect">
            <a:avLst/>
          </a:prstGeom>
          <a:gradFill flip="none" rotWithShape="1">
            <a:gsLst>
              <a:gs pos="0">
                <a:srgbClr val="FFFFFF">
                  <a:alpha val="11765"/>
                </a:srgbClr>
              </a:gs>
              <a:gs pos="100000">
                <a:srgbClr val="FFFFFF">
                  <a:alpha val="57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US" altLang="en-US" sz="975">
              <a:solidFill>
                <a:srgbClr val="FFFFFF"/>
              </a:solidFill>
            </a:endParaRPr>
          </a:p>
        </p:txBody>
      </p:sp>
      <p:sp>
        <p:nvSpPr>
          <p:cNvPr id="5" name="Instructions"/>
          <p:cNvSpPr/>
          <p:nvPr userDrawn="1"/>
        </p:nvSpPr>
        <p:spPr>
          <a:xfrm>
            <a:off x="9301163" y="7938"/>
            <a:ext cx="1390650" cy="513556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338"/>
              </a:spcBef>
              <a:defRPr/>
            </a:pPr>
            <a:endParaRPr lang="en-US" altLang="en-US" sz="825" dirty="0">
              <a:solidFill>
                <a:srgbClr val="7F7F7F"/>
              </a:solidFill>
              <a:latin typeface="Calibri Light" panose="020F0302020204030204" pitchFamily="34" charset="0"/>
              <a:cs typeface="Calibri" panose="020F0502020204030204" pitchFamily="34" charset="0"/>
            </a:endParaRPr>
          </a:p>
        </p:txBody>
      </p:sp>
      <p:sp>
        <p:nvSpPr>
          <p:cNvPr id="9" name="Text Placeholder 8"/>
          <p:cNvSpPr>
            <a:spLocks noGrp="1"/>
          </p:cNvSpPr>
          <p:nvPr>
            <p:ph type="body" sz="quarter" idx="14"/>
          </p:nvPr>
        </p:nvSpPr>
        <p:spPr>
          <a:xfrm>
            <a:off x="4397188" y="2220445"/>
            <a:ext cx="3933265" cy="845484"/>
          </a:xfrm>
        </p:spPr>
        <p:txBody>
          <a:bodyPr anchor="ctr">
            <a:noAutofit/>
          </a:bodyPr>
          <a:lstStyle>
            <a:lvl1pPr marL="0" indent="0">
              <a:lnSpc>
                <a:spcPct val="100000"/>
              </a:lnSpc>
              <a:spcBef>
                <a:spcPts val="0"/>
              </a:spcBef>
              <a:buNone/>
              <a:defRPr sz="1688" b="1" i="1">
                <a:solidFill>
                  <a:srgbClr val="404040"/>
                </a:solidFill>
                <a:effectLst>
                  <a:reflection blurRad="6350" stA="55000" endA="300" endPos="45500" dir="5400000" sy="-100000" algn="bl" rotWithShape="0"/>
                </a:effectLst>
              </a:defRPr>
            </a:lvl1pPr>
            <a:lvl2pPr marL="0" indent="0">
              <a:lnSpc>
                <a:spcPct val="100000"/>
              </a:lnSpc>
              <a:spcBef>
                <a:spcPts val="0"/>
              </a:spcBef>
              <a:buNone/>
              <a:defRPr sz="1688" b="1" i="1">
                <a:solidFill>
                  <a:srgbClr val="404040"/>
                </a:solidFill>
                <a:effectLst>
                  <a:reflection blurRad="6350" stA="55000" endA="300" endPos="45500" dir="5400000" sy="-100000" algn="bl" rotWithShape="0"/>
                </a:effectLst>
              </a:defRPr>
            </a:lvl2pPr>
            <a:lvl3pPr marL="0" indent="0">
              <a:lnSpc>
                <a:spcPct val="100000"/>
              </a:lnSpc>
              <a:spcBef>
                <a:spcPts val="0"/>
              </a:spcBef>
              <a:buNone/>
              <a:defRPr sz="1688" b="1" i="1">
                <a:solidFill>
                  <a:srgbClr val="404040"/>
                </a:solidFill>
                <a:effectLst>
                  <a:reflection blurRad="6350" stA="55000" endA="300" endPos="45500" dir="5400000" sy="-100000" algn="bl" rotWithShape="0"/>
                </a:effectLst>
              </a:defRPr>
            </a:lvl3pPr>
            <a:lvl4pPr marL="0" indent="0">
              <a:lnSpc>
                <a:spcPct val="100000"/>
              </a:lnSpc>
              <a:spcBef>
                <a:spcPts val="0"/>
              </a:spcBef>
              <a:buNone/>
              <a:defRPr sz="1688" b="1" i="1">
                <a:solidFill>
                  <a:srgbClr val="404040"/>
                </a:solidFill>
                <a:effectLst>
                  <a:reflection blurRad="6350" stA="55000" endA="300" endPos="45500" dir="5400000" sy="-100000" algn="bl" rotWithShape="0"/>
                </a:effectLst>
              </a:defRPr>
            </a:lvl4pPr>
            <a:lvl5pPr marL="0" indent="0">
              <a:lnSpc>
                <a:spcPct val="100000"/>
              </a:lnSpc>
              <a:spcBef>
                <a:spcPts val="0"/>
              </a:spcBef>
              <a:buNone/>
              <a:defRPr sz="1688" b="1" i="1">
                <a:solidFill>
                  <a:srgbClr val="404040"/>
                </a:solidFill>
                <a:effectLst>
                  <a:reflection blurRad="6350" stA="55000" endA="300" endPos="45500" dir="5400000" sy="-100000" algn="bl" rotWithShape="0"/>
                </a:effectLst>
              </a:defRPr>
            </a:lvl5pPr>
            <a:lvl6pPr marL="0" indent="0">
              <a:lnSpc>
                <a:spcPct val="100000"/>
              </a:lnSpc>
              <a:spcBef>
                <a:spcPts val="0"/>
              </a:spcBef>
              <a:buNone/>
              <a:defRPr sz="1688" b="1" i="1">
                <a:solidFill>
                  <a:srgbClr val="404040"/>
                </a:solidFill>
                <a:effectLst>
                  <a:reflection blurRad="6350" stA="55000" endA="300" endPos="45500" dir="5400000" sy="-100000" algn="bl" rotWithShape="0"/>
                </a:effectLst>
              </a:defRPr>
            </a:lvl6pPr>
            <a:lvl7pPr marL="0" indent="0">
              <a:lnSpc>
                <a:spcPct val="100000"/>
              </a:lnSpc>
              <a:spcBef>
                <a:spcPts val="0"/>
              </a:spcBef>
              <a:buNone/>
              <a:defRPr sz="1688" b="1" i="1">
                <a:solidFill>
                  <a:srgbClr val="404040"/>
                </a:solidFill>
                <a:effectLst>
                  <a:reflection blurRad="6350" stA="55000" endA="300" endPos="45500" dir="5400000" sy="-100000" algn="bl" rotWithShape="0"/>
                </a:effectLst>
              </a:defRPr>
            </a:lvl7pPr>
            <a:lvl8pPr marL="0" indent="0">
              <a:lnSpc>
                <a:spcPct val="100000"/>
              </a:lnSpc>
              <a:spcBef>
                <a:spcPts val="0"/>
              </a:spcBef>
              <a:buNone/>
              <a:defRPr sz="1688" b="1" i="1">
                <a:solidFill>
                  <a:srgbClr val="404040"/>
                </a:solidFill>
                <a:effectLst>
                  <a:reflection blurRad="6350" stA="55000" endA="300" endPos="45500" dir="5400000" sy="-100000" algn="bl" rotWithShape="0"/>
                </a:effectLst>
              </a:defRPr>
            </a:lvl8pPr>
            <a:lvl9pPr marL="0" indent="0">
              <a:lnSpc>
                <a:spcPct val="100000"/>
              </a:lnSpc>
              <a:spcBef>
                <a:spcPts val="0"/>
              </a:spcBef>
              <a:buNone/>
              <a:defRPr sz="1688" b="1" i="1">
                <a:solidFill>
                  <a:srgbClr val="404040"/>
                </a:solidFill>
                <a:effectLst>
                  <a:reflection blurRad="6350" stA="55000" endA="300" endPos="45500" dir="5400000" sy="-100000" algn="bl" rotWithShape="0"/>
                </a:effectLst>
              </a:defRPr>
            </a:lvl9pPr>
          </a:lstStyle>
          <a:p>
            <a:pPr lvl="0"/>
            <a:r>
              <a:rPr lang="en-US"/>
              <a:t>Edit Master text styles</a:t>
            </a:r>
          </a:p>
        </p:txBody>
      </p:sp>
      <p:sp>
        <p:nvSpPr>
          <p:cNvPr id="6" name="Picture Placeholder 5"/>
          <p:cNvSpPr>
            <a:spLocks noGrp="1"/>
          </p:cNvSpPr>
          <p:nvPr>
            <p:ph type="pic" sz="quarter" idx="13"/>
          </p:nvPr>
        </p:nvSpPr>
        <p:spPr>
          <a:xfrm>
            <a:off x="2514600" y="514350"/>
            <a:ext cx="4114800" cy="4114800"/>
          </a:xfrm>
          <a:prstGeom prst="ellipse">
            <a:avLst/>
          </a:prstGeom>
          <a:solidFill>
            <a:schemeClr val="bg1">
              <a:lumMod val="95000"/>
            </a:schemeClr>
          </a:solidFill>
        </p:spPr>
        <p:txBody>
          <a:bodyPr rtlCol="0">
            <a:normAutofit/>
          </a:bodyPr>
          <a:lstStyle>
            <a:lvl1pPr marL="0" indent="0" algn="ctr">
              <a:buNone/>
              <a:defRPr/>
            </a:lvl1pPr>
          </a:lstStyle>
          <a:p>
            <a:pPr lvl="0"/>
            <a:r>
              <a:rPr lang="en-US" noProof="0"/>
              <a:t>Click icon to add picture</a:t>
            </a:r>
            <a:endParaRPr lang="en-US" noProof="0" dirty="0"/>
          </a:p>
        </p:txBody>
      </p:sp>
      <p:sp>
        <p:nvSpPr>
          <p:cNvPr id="7" name="Date Placeholder 1"/>
          <p:cNvSpPr>
            <a:spLocks noGrp="1"/>
          </p:cNvSpPr>
          <p:nvPr>
            <p:ph type="dt" sz="half" idx="15"/>
          </p:nvPr>
        </p:nvSpPr>
        <p:spPr/>
        <p:txBody>
          <a:bodyPr/>
          <a:lstStyle>
            <a:lvl1pPr>
              <a:defRPr/>
            </a:lvl1pPr>
          </a:lstStyle>
          <a:p>
            <a:pPr>
              <a:defRPr/>
            </a:pPr>
            <a:fld id="{5F9ADDAE-3FE2-4560-82D9-632FCD0487C6}" type="datetime3">
              <a:rPr lang="en-US" altLang="en-US" smtClean="0"/>
              <a:t>1 February 2020</a:t>
            </a:fld>
            <a:endParaRPr lang="en-US" altLang="en-US"/>
          </a:p>
        </p:txBody>
      </p:sp>
      <p:sp>
        <p:nvSpPr>
          <p:cNvPr id="8" name="Footer Placeholder 2"/>
          <p:cNvSpPr>
            <a:spLocks noGrp="1"/>
          </p:cNvSpPr>
          <p:nvPr>
            <p:ph type="ftr" sz="quarter" idx="16"/>
          </p:nvPr>
        </p:nvSpPr>
        <p:spPr/>
        <p:txBody>
          <a:bodyPr/>
          <a:lstStyle>
            <a:lvl1pPr>
              <a:defRPr sz="1350">
                <a:solidFill>
                  <a:srgbClr val="FF0000"/>
                </a:solidFill>
              </a:defRPr>
            </a:lvl1pPr>
          </a:lstStyle>
          <a:p>
            <a:pPr>
              <a:defRPr/>
            </a:pPr>
            <a:r>
              <a:rPr lang="en-US" altLang="en-US" dirty="0"/>
              <a:t>www.isfm.co.in</a:t>
            </a:r>
          </a:p>
        </p:txBody>
      </p:sp>
      <p:sp>
        <p:nvSpPr>
          <p:cNvPr id="10" name="Slide Number Placeholder 3"/>
          <p:cNvSpPr>
            <a:spLocks noGrp="1"/>
          </p:cNvSpPr>
          <p:nvPr>
            <p:ph type="sldNum" sz="quarter" idx="17"/>
          </p:nvPr>
        </p:nvSpPr>
        <p:spPr/>
        <p:txBody>
          <a:bodyPr/>
          <a:lstStyle>
            <a:lvl1pPr>
              <a:defRPr/>
            </a:lvl1pPr>
          </a:lstStyle>
          <a:p>
            <a:pPr>
              <a:defRPr/>
            </a:pPr>
            <a:fld id="{3CC9A5C2-B19F-4C1E-8139-F75A32E45F06}" type="slidenum">
              <a:rPr lang="en-US" altLang="en-US"/>
              <a:pPr>
                <a:defRPr/>
              </a:pPr>
              <a:t>‹#›</a:t>
            </a:fld>
            <a:endParaRPr lang="en-US" altLang="en-US"/>
          </a:p>
        </p:txBody>
      </p:sp>
      <p:pic>
        <p:nvPicPr>
          <p:cNvPr id="52226" name="Picture 2" descr="C:\Users\Sushil\Desktop\ISFM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0" y="0"/>
            <a:ext cx="16192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0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200151"/>
            <a:ext cx="4038600" cy="3394472"/>
          </a:xfrm>
          <a:prstGeom prst="rect">
            <a:avLst/>
          </a:prstGeom>
        </p:spPr>
        <p:txBody>
          <a:bodyPr rtlCol="0">
            <a:normAutofit/>
          </a:bodyPr>
          <a:lstStyle/>
          <a:p>
            <a:pPr lvl="0"/>
            <a:endParaRPr lang="en-US" noProof="0"/>
          </a:p>
        </p:txBody>
      </p:sp>
      <p:sp>
        <p:nvSpPr>
          <p:cNvPr id="4" name="Text Placeholder 3"/>
          <p:cNvSpPr>
            <a:spLocks noGrp="1"/>
          </p:cNvSpPr>
          <p:nvPr>
            <p:ph type="body" sz="half" idx="2"/>
          </p:nvPr>
        </p:nvSpPr>
        <p:spPr>
          <a:xfrm>
            <a:off x="4648200" y="1200151"/>
            <a:ext cx="4038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2" descr="C:\Users\Sushil\Desktop\ISFM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0" y="0"/>
            <a:ext cx="16192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0990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05740"/>
            <a:ext cx="7498080" cy="857250"/>
          </a:xfrm>
        </p:spPr>
        <p:txBody>
          <a:bodyPr/>
          <a:lstStyle/>
          <a:p>
            <a:r>
              <a:rPr lang="en-US"/>
              <a:t>Click to edit Master title style</a:t>
            </a:r>
          </a:p>
        </p:txBody>
      </p:sp>
      <p:sp>
        <p:nvSpPr>
          <p:cNvPr id="7" name="Content Placeholder 6"/>
          <p:cNvSpPr>
            <a:spLocks noGrp="1"/>
          </p:cNvSpPr>
          <p:nvPr>
            <p:ph sz="quarter" idx="13"/>
          </p:nvPr>
        </p:nvSpPr>
        <p:spPr>
          <a:xfrm>
            <a:off x="1421607" y="1221582"/>
            <a:ext cx="7522368" cy="3278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2"/>
          <p:cNvSpPr>
            <a:spLocks noGrp="1"/>
          </p:cNvSpPr>
          <p:nvPr>
            <p:ph type="dt" sz="half" idx="14"/>
          </p:nvPr>
        </p:nvSpPr>
        <p:spPr/>
        <p:txBody>
          <a:bodyPr/>
          <a:lstStyle>
            <a:lvl1pPr>
              <a:defRPr/>
            </a:lvl1pPr>
            <a:extLst/>
          </a:lstStyle>
          <a:p>
            <a:pPr>
              <a:defRPr/>
            </a:pPr>
            <a:endParaRPr lang="en-US" dirty="0"/>
          </a:p>
        </p:txBody>
      </p:sp>
      <p:sp>
        <p:nvSpPr>
          <p:cNvPr id="5" name="Footer Placeholder 3"/>
          <p:cNvSpPr>
            <a:spLocks noGrp="1"/>
          </p:cNvSpPr>
          <p:nvPr>
            <p:ph type="ftr" sz="quarter" idx="15"/>
          </p:nvPr>
        </p:nvSpPr>
        <p:spPr/>
        <p:txBody>
          <a:bodyPr/>
          <a:lstStyle>
            <a:lvl1pPr>
              <a:defRPr>
                <a:solidFill>
                  <a:schemeClr val="bg2">
                    <a:shade val="50000"/>
                    <a:satMod val="200000"/>
                  </a:schemeClr>
                </a:solidFill>
              </a:defRPr>
            </a:lvl1pPr>
            <a:extLst/>
          </a:lstStyle>
          <a:p>
            <a:pPr>
              <a:defRPr/>
            </a:pPr>
            <a:endParaRPr lang="en-US" dirty="0"/>
          </a:p>
        </p:txBody>
      </p:sp>
      <p:sp>
        <p:nvSpPr>
          <p:cNvPr id="6" name="Slide Number Placeholder 4"/>
          <p:cNvSpPr>
            <a:spLocks noGrp="1"/>
          </p:cNvSpPr>
          <p:nvPr>
            <p:ph type="sldNum" sz="quarter" idx="16"/>
          </p:nvPr>
        </p:nvSpPr>
        <p:spPr/>
        <p:txBody>
          <a:bodyPr/>
          <a:lstStyle>
            <a:lvl1pPr>
              <a:defRPr/>
            </a:lvl1pPr>
            <a:extLst/>
          </a:lstStyle>
          <a:p>
            <a:pPr>
              <a:defRPr/>
            </a:pPr>
            <a:fld id="{54E65044-E6E4-4453-97BD-B0D59030C9EE}" type="slidenum">
              <a:rPr lang="en-US"/>
              <a:pPr>
                <a:defRPr/>
              </a:pPr>
              <a:t>‹#›</a:t>
            </a:fld>
            <a:endParaRPr lang="en-US" dirty="0"/>
          </a:p>
        </p:txBody>
      </p:sp>
    </p:spTree>
    <p:extLst>
      <p:ext uri="{BB962C8B-B14F-4D97-AF65-F5344CB8AC3E}">
        <p14:creationId xmlns:p14="http://schemas.microsoft.com/office/powerpoint/2010/main" val="5133262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pPr/>
              <a:t>01-Feb-20</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01-Feb-20</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01-Feb-20</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E4606EA6-EFEA-4C30-9264-4F9291A5780D}" type="datetime1">
              <a:rPr lang="en-US" smtClean="0"/>
              <a:pPr/>
              <a:t>01-Feb-20</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01-Feb-20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01-Feb-20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49A8198-4617-485E-9585-4840B69DBBA6}" type="datetime1">
              <a:rPr lang="en-US" smtClean="0"/>
              <a:pPr/>
              <a:t>01-Feb-20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lang="en-US" smtClean="0"/>
              <a:pPr/>
              <a:t>01-Feb-20</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01-Feb-20</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1" r:id="rId11"/>
    <p:sldLayoutId id="2147483662" r:id="rId12"/>
    <p:sldLayoutId id="2147483663" r:id="rId13"/>
    <p:sldLayoutId id="2147483664" r:id="rId14"/>
    <p:sldLayoutId id="2147483665" r:id="rId15"/>
    <p:sldLayoutId id="2147483666" r:id="rId16"/>
    <p:sldLayoutId id="2147483667" r:id="rId17"/>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bseindia.com/"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certifications.nism.ac.in/" TargetMode="External"/><Relationship Id="rId4" Type="http://schemas.openxmlformats.org/officeDocument/2006/relationships/hyperlink" Target="http://www.isfm.co.in/"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83.gif"/><Relationship Id="rId13" Type="http://schemas.openxmlformats.org/officeDocument/2006/relationships/image" Target="../media/image6.png"/><Relationship Id="rId3" Type="http://schemas.openxmlformats.org/officeDocument/2006/relationships/image" Target="../media/image78.jpeg"/><Relationship Id="rId7" Type="http://schemas.openxmlformats.org/officeDocument/2006/relationships/image" Target="../media/image82.gif"/><Relationship Id="rId12"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6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9.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92.jpeg"/></Relationships>
</file>

<file path=ppt/slides/_rels/slide68.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18consumer_benefitstwo.jpg%20%20%20%20%20%20%20%20%20%20%20%20%20%20%20%20%20%20%20%20%20%20%20%20%20%20%20%20%20%20%20%20%20%20%20%20%20%20%20000AA583%0cMacintosh%20HD%20%20%20%20%20%20%20%20%20%20%20%20%20%20%20%20%20%20%20B7465B8A:" TargetMode="External"/><Relationship Id="rId3" Type="http://schemas.openxmlformats.org/officeDocument/2006/relationships/notesSlide" Target="../notesSlides/notesSlide3.xml"/><Relationship Id="rId7" Type="http://schemas.openxmlformats.org/officeDocument/2006/relationships/image" Target="../media/image15.jpeg"/><Relationship Id="rId12"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jpeg"/><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image" Target="../media/image11.png"/><Relationship Id="rId4" Type="http://schemas.openxmlformats.org/officeDocument/2006/relationships/image" Target="../media/image12.jpeg"/><Relationship Id="rId9"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3" Type="http://schemas.openxmlformats.org/officeDocument/2006/relationships/hyperlink" Target="http://www.score.sebi.gov.in/" TargetMode="External"/><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hyperlink" Target="http://www.cgms.gov.in/" TargetMode="External"/><Relationship Id="rId4" Type="http://schemas.openxmlformats.org/officeDocument/2006/relationships/hyperlink" Target="http://www.igms.irda.gov.in/"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Special for </a:t>
            </a:r>
            <a:r>
              <a:rPr lang="en-US" dirty="0" err="1"/>
              <a:t>B.Com</a:t>
            </a:r>
            <a:r>
              <a:rPr lang="en-US" dirty="0"/>
              <a:t> &amp; </a:t>
            </a:r>
            <a:r>
              <a:rPr lang="en-US" dirty="0" err="1"/>
              <a:t>M.Com</a:t>
            </a:r>
            <a:r>
              <a:rPr lang="en-US" dirty="0"/>
              <a:t> Students</a:t>
            </a:r>
          </a:p>
        </p:txBody>
      </p:sp>
      <p:pic>
        <p:nvPicPr>
          <p:cNvPr id="1026" name="Picture 2" descr="V:\Stock trading\Trading Campus\New folder\13 (31.5x20.5).jpg"/>
          <p:cNvPicPr>
            <a:picLocks noChangeAspect="1" noChangeArrowheads="1"/>
          </p:cNvPicPr>
          <p:nvPr/>
        </p:nvPicPr>
        <p:blipFill>
          <a:blip r:embed="rId2"/>
          <a:srcRect/>
          <a:stretch>
            <a:fillRect/>
          </a:stretch>
        </p:blipFill>
        <p:spPr bwMode="auto">
          <a:xfrm>
            <a:off x="-7088" y="28575"/>
            <a:ext cx="9144000" cy="4476750"/>
          </a:xfrm>
          <a:prstGeom prst="rect">
            <a:avLst/>
          </a:prstGeom>
          <a:noFill/>
        </p:spPr>
      </p:pic>
      <p:sp>
        <p:nvSpPr>
          <p:cNvPr id="7" name="TextBox 6"/>
          <p:cNvSpPr txBox="1"/>
          <p:nvPr/>
        </p:nvSpPr>
        <p:spPr>
          <a:xfrm>
            <a:off x="76201" y="1352550"/>
            <a:ext cx="8458199" cy="1200329"/>
          </a:xfrm>
          <a:prstGeom prst="rect">
            <a:avLst/>
          </a:prstGeom>
          <a:noFill/>
        </p:spPr>
        <p:txBody>
          <a:bodyPr wrap="square" rtlCol="0">
            <a:spAutoFit/>
          </a:bodyPr>
          <a:lstStyle/>
          <a:p>
            <a:pPr algn="ctr"/>
            <a:r>
              <a:rPr lang="en-US" sz="2400" b="1" i="1" dirty="0">
                <a:solidFill>
                  <a:schemeClr val="bg1">
                    <a:lumMod val="75000"/>
                    <a:lumOff val="25000"/>
                  </a:schemeClr>
                </a:solidFill>
              </a:rPr>
              <a:t> Career in Stock Market  </a:t>
            </a:r>
          </a:p>
          <a:p>
            <a:pPr algn="ctr"/>
            <a:r>
              <a:rPr lang="en-US" sz="2400" b="1" i="1" dirty="0">
                <a:solidFill>
                  <a:srgbClr val="C00000"/>
                </a:solidFill>
              </a:rPr>
              <a:t>Get Certified by  NISM / SEBI’s Certification</a:t>
            </a:r>
          </a:p>
          <a:p>
            <a:pPr algn="ctr"/>
            <a:endParaRPr lang="en-US" sz="2400" b="1" i="1" dirty="0">
              <a:solidFill>
                <a:schemeClr val="bg1">
                  <a:lumMod val="75000"/>
                  <a:lumOff val="2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75"/>
            <a:ext cx="1788293" cy="1676400"/>
          </a:xfrm>
          <a:prstGeom prst="rect">
            <a:avLst/>
          </a:prstGeom>
        </p:spPr>
      </p:pic>
      <p:pic>
        <p:nvPicPr>
          <p:cNvPr id="5" name="Picture 4" descr="A picture containing fruit&#10;&#10;Description automatically generated">
            <a:extLst>
              <a:ext uri="{FF2B5EF4-FFF2-40B4-BE49-F238E27FC236}">
                <a16:creationId xmlns:a16="http://schemas.microsoft.com/office/drawing/2014/main" id="{F3C8ABB3-9B50-4FED-B1BB-2E784096C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911" y="-40356"/>
            <a:ext cx="2286001" cy="1392906"/>
          </a:xfrm>
          <a:prstGeom prst="rect">
            <a:avLst/>
          </a:prstGeom>
        </p:spPr>
      </p:pic>
      <p:sp>
        <p:nvSpPr>
          <p:cNvPr id="4" name="TextBox 3">
            <a:extLst>
              <a:ext uri="{FF2B5EF4-FFF2-40B4-BE49-F238E27FC236}">
                <a16:creationId xmlns:a16="http://schemas.microsoft.com/office/drawing/2014/main" id="{D58C780E-CC35-4CEC-9C99-3F030BC9FB0F}"/>
              </a:ext>
            </a:extLst>
          </p:cNvPr>
          <p:cNvSpPr txBox="1"/>
          <p:nvPr/>
        </p:nvSpPr>
        <p:spPr>
          <a:xfrm>
            <a:off x="14111" y="4574256"/>
            <a:ext cx="2202712" cy="461665"/>
          </a:xfrm>
          <a:prstGeom prst="rect">
            <a:avLst/>
          </a:prstGeom>
          <a:noFill/>
        </p:spPr>
        <p:txBody>
          <a:bodyPr wrap="square" rtlCol="0">
            <a:spAutoFit/>
          </a:bodyPr>
          <a:lstStyle/>
          <a:p>
            <a:r>
              <a:rPr lang="en-US" sz="2400" b="1" dirty="0"/>
              <a:t>www.isfm.co.in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58054" y="187076"/>
            <a:ext cx="2942946" cy="815463"/>
          </a:xfrm>
          <a:prstGeom prst="rect">
            <a:avLst/>
          </a:prstGeom>
        </p:spPr>
      </p:pic>
      <p:pic>
        <p:nvPicPr>
          <p:cNvPr id="1126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rcRect/>
          <a:stretch>
            <a:fillRect/>
          </a:stretch>
        </p:blipFill>
        <p:spPr bwMode="auto">
          <a:xfrm>
            <a:off x="1331119" y="1435101"/>
            <a:ext cx="1566863" cy="127793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31119" y="989013"/>
            <a:ext cx="1566863" cy="43021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500</a:t>
            </a:r>
          </a:p>
        </p:txBody>
      </p:sp>
      <p:sp>
        <p:nvSpPr>
          <p:cNvPr id="11272" name="TextBox 14"/>
          <p:cNvSpPr txBox="1">
            <a:spLocks noChangeArrowheads="1"/>
          </p:cNvSpPr>
          <p:nvPr/>
        </p:nvSpPr>
        <p:spPr bwMode="auto">
          <a:xfrm>
            <a:off x="1385889" y="288925"/>
            <a:ext cx="502205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IN" altLang="en-US" sz="2250" b="1" dirty="0">
                <a:solidFill>
                  <a:srgbClr val="E46C0A"/>
                </a:solidFill>
                <a:latin typeface="Humanst521 BT"/>
              </a:rPr>
              <a:t>          Inflation is Eroding your Money</a:t>
            </a:r>
            <a:endParaRPr lang="en-US" altLang="en-US" sz="2250" dirty="0">
              <a:solidFill>
                <a:srgbClr val="E46C0A"/>
              </a:solidFill>
            </a:endParaRPr>
          </a:p>
        </p:txBody>
      </p:sp>
      <p:grpSp>
        <p:nvGrpSpPr>
          <p:cNvPr id="14" name="Group 13"/>
          <p:cNvGrpSpPr>
            <a:grpSpLocks/>
          </p:cNvGrpSpPr>
          <p:nvPr/>
        </p:nvGrpSpPr>
        <p:grpSpPr bwMode="auto">
          <a:xfrm>
            <a:off x="4568428" y="989014"/>
            <a:ext cx="1624013" cy="1735137"/>
            <a:chOff x="4567238" y="988647"/>
            <a:chExt cx="2165350" cy="1735503"/>
          </a:xfrm>
        </p:grpSpPr>
        <p:pic>
          <p:nvPicPr>
            <p:cNvPr id="1130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1433513"/>
              <a:ext cx="21653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589463" y="988647"/>
              <a:ext cx="2143125" cy="430303"/>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50,000</a:t>
              </a:r>
            </a:p>
          </p:txBody>
        </p:sp>
      </p:grpSp>
      <p:grpSp>
        <p:nvGrpSpPr>
          <p:cNvPr id="10" name="Group 9"/>
          <p:cNvGrpSpPr>
            <a:grpSpLocks/>
          </p:cNvGrpSpPr>
          <p:nvPr/>
        </p:nvGrpSpPr>
        <p:grpSpPr bwMode="auto">
          <a:xfrm>
            <a:off x="2951560" y="987426"/>
            <a:ext cx="1566863" cy="1736725"/>
            <a:chOff x="2411413" y="988107"/>
            <a:chExt cx="2089150" cy="1736043"/>
          </a:xfrm>
        </p:grpSpPr>
        <p:pic>
          <p:nvPicPr>
            <p:cNvPr id="24" name="Picture 23"/>
            <p:cNvPicPr>
              <a:picLocks noChangeAspect="1"/>
            </p:cNvPicPr>
            <p:nvPr/>
          </p:nvPicPr>
          <p:blipFill>
            <a:blip r:embed="rId7"/>
            <a:srcRect/>
            <a:stretch>
              <a:fillRect/>
            </a:stretch>
          </p:blipFill>
          <p:spPr bwMode="auto">
            <a:xfrm>
              <a:off x="2411413" y="1434020"/>
              <a:ext cx="2089150" cy="129013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411413" y="988107"/>
              <a:ext cx="2089150" cy="43163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50</a:t>
              </a:r>
            </a:p>
          </p:txBody>
        </p:sp>
      </p:grpSp>
      <p:grpSp>
        <p:nvGrpSpPr>
          <p:cNvPr id="36" name="Group 35"/>
          <p:cNvGrpSpPr>
            <a:grpSpLocks/>
          </p:cNvGrpSpPr>
          <p:nvPr/>
        </p:nvGrpSpPr>
        <p:grpSpPr bwMode="auto">
          <a:xfrm>
            <a:off x="6246019" y="987426"/>
            <a:ext cx="1566863" cy="1728788"/>
            <a:chOff x="6804025" y="988108"/>
            <a:chExt cx="2089150" cy="1728105"/>
          </a:xfrm>
        </p:grpSpPr>
        <p:pic>
          <p:nvPicPr>
            <p:cNvPr id="25" name="Picture 24"/>
            <p:cNvPicPr>
              <a:picLocks noChangeAspect="1"/>
            </p:cNvPicPr>
            <p:nvPr/>
          </p:nvPicPr>
          <p:blipFill>
            <a:blip r:embed="rId8"/>
            <a:srcRect/>
            <a:stretch>
              <a:fillRect/>
            </a:stretch>
          </p:blipFill>
          <p:spPr bwMode="auto">
            <a:xfrm>
              <a:off x="6808788" y="1419737"/>
              <a:ext cx="2084387" cy="129647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804025" y="988108"/>
              <a:ext cx="2089150" cy="431629"/>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50,000</a:t>
              </a:r>
            </a:p>
          </p:txBody>
        </p:sp>
      </p:grpSp>
      <p:sp>
        <p:nvSpPr>
          <p:cNvPr id="6" name="Up Arrow 5"/>
          <p:cNvSpPr/>
          <p:nvPr/>
        </p:nvSpPr>
        <p:spPr>
          <a:xfrm>
            <a:off x="2557463" y="2886076"/>
            <a:ext cx="277416" cy="360363"/>
          </a:xfrm>
          <a:prstGeom prst="up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z="1350">
              <a:solidFill>
                <a:srgbClr val="FFFFFF"/>
              </a:solidFill>
            </a:endParaRPr>
          </a:p>
        </p:txBody>
      </p:sp>
      <p:sp>
        <p:nvSpPr>
          <p:cNvPr id="9" name="Rounded Rectangle 8"/>
          <p:cNvSpPr/>
          <p:nvPr/>
        </p:nvSpPr>
        <p:spPr>
          <a:xfrm>
            <a:off x="1521619" y="2886076"/>
            <a:ext cx="1025129" cy="3603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t>500 %</a:t>
            </a:r>
          </a:p>
        </p:txBody>
      </p:sp>
      <p:grpSp>
        <p:nvGrpSpPr>
          <p:cNvPr id="13" name="Group 12"/>
          <p:cNvGrpSpPr>
            <a:grpSpLocks/>
          </p:cNvGrpSpPr>
          <p:nvPr/>
        </p:nvGrpSpPr>
        <p:grpSpPr bwMode="auto">
          <a:xfrm>
            <a:off x="3059907" y="2886076"/>
            <a:ext cx="1313260" cy="360363"/>
            <a:chOff x="2555776" y="2885768"/>
            <a:chExt cx="1751404" cy="360040"/>
          </a:xfrm>
        </p:grpSpPr>
        <p:sp>
          <p:nvSpPr>
            <p:cNvPr id="28" name="Up Arrow 27"/>
            <p:cNvSpPr/>
            <p:nvPr/>
          </p:nvSpPr>
          <p:spPr>
            <a:xfrm>
              <a:off x="3937209" y="2885768"/>
              <a:ext cx="369971" cy="360040"/>
            </a:xfrm>
            <a:prstGeom prst="up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z="1350">
                <a:solidFill>
                  <a:srgbClr val="FFFFFF"/>
                </a:solidFill>
              </a:endParaRPr>
            </a:p>
          </p:txBody>
        </p:sp>
        <p:sp>
          <p:nvSpPr>
            <p:cNvPr id="29" name="Rounded Rectangle 28"/>
            <p:cNvSpPr/>
            <p:nvPr/>
          </p:nvSpPr>
          <p:spPr>
            <a:xfrm>
              <a:off x="2555776" y="2885768"/>
              <a:ext cx="1367143" cy="36004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t>400 %</a:t>
              </a:r>
            </a:p>
          </p:txBody>
        </p:sp>
      </p:grpSp>
      <p:grpSp>
        <p:nvGrpSpPr>
          <p:cNvPr id="34" name="Group 33"/>
          <p:cNvGrpSpPr>
            <a:grpSpLocks/>
          </p:cNvGrpSpPr>
          <p:nvPr/>
        </p:nvGrpSpPr>
        <p:grpSpPr bwMode="auto">
          <a:xfrm>
            <a:off x="4787504" y="2897188"/>
            <a:ext cx="1314450" cy="360362"/>
            <a:chOff x="4860032" y="2896732"/>
            <a:chExt cx="1751404" cy="360040"/>
          </a:xfrm>
        </p:grpSpPr>
        <p:sp>
          <p:nvSpPr>
            <p:cNvPr id="30" name="Up Arrow 29"/>
            <p:cNvSpPr/>
            <p:nvPr/>
          </p:nvSpPr>
          <p:spPr>
            <a:xfrm>
              <a:off x="6241800" y="2896732"/>
              <a:ext cx="369636" cy="360040"/>
            </a:xfrm>
            <a:prstGeom prst="up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z="1350">
                <a:solidFill>
                  <a:srgbClr val="FFFFFF"/>
                </a:solidFill>
              </a:endParaRPr>
            </a:p>
          </p:txBody>
        </p:sp>
        <p:sp>
          <p:nvSpPr>
            <p:cNvPr id="31" name="Rounded Rectangle 30"/>
            <p:cNvSpPr/>
            <p:nvPr/>
          </p:nvSpPr>
          <p:spPr>
            <a:xfrm>
              <a:off x="4860032" y="2896732"/>
              <a:ext cx="1365904" cy="36004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t>900 %</a:t>
              </a:r>
            </a:p>
          </p:txBody>
        </p:sp>
      </p:grpSp>
      <p:grpSp>
        <p:nvGrpSpPr>
          <p:cNvPr id="35" name="Group 34"/>
          <p:cNvGrpSpPr>
            <a:grpSpLocks/>
          </p:cNvGrpSpPr>
          <p:nvPr/>
        </p:nvGrpSpPr>
        <p:grpSpPr bwMode="auto">
          <a:xfrm>
            <a:off x="6407945" y="2886076"/>
            <a:ext cx="1313260" cy="360363"/>
            <a:chOff x="7020272" y="2885768"/>
            <a:chExt cx="1751404" cy="360040"/>
          </a:xfrm>
        </p:grpSpPr>
        <p:sp>
          <p:nvSpPr>
            <p:cNvPr id="32" name="Up Arrow 31"/>
            <p:cNvSpPr/>
            <p:nvPr/>
          </p:nvSpPr>
          <p:spPr>
            <a:xfrm>
              <a:off x="8401705" y="2885768"/>
              <a:ext cx="369971" cy="360040"/>
            </a:xfrm>
            <a:prstGeom prst="up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en-US" sz="1350">
                <a:solidFill>
                  <a:srgbClr val="FFFFFF"/>
                </a:solidFill>
              </a:endParaRPr>
            </a:p>
          </p:txBody>
        </p:sp>
        <p:sp>
          <p:nvSpPr>
            <p:cNvPr id="33" name="Rounded Rectangle 32"/>
            <p:cNvSpPr/>
            <p:nvPr/>
          </p:nvSpPr>
          <p:spPr>
            <a:xfrm>
              <a:off x="7020272" y="2885768"/>
              <a:ext cx="1367143" cy="36004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t>900 %</a:t>
              </a:r>
            </a:p>
          </p:txBody>
        </p:sp>
      </p:grpSp>
      <p:pic>
        <p:nvPicPr>
          <p:cNvPr id="4" name="Picture 3"/>
          <p:cNvPicPr>
            <a:picLocks noChangeAspect="1"/>
          </p:cNvPicPr>
          <p:nvPr/>
        </p:nvPicPr>
        <p:blipFill>
          <a:blip r:embed="rId9"/>
          <a:srcRect/>
          <a:stretch>
            <a:fillRect/>
          </a:stretch>
        </p:blipFill>
        <p:spPr bwMode="auto">
          <a:xfrm>
            <a:off x="1331119" y="3382964"/>
            <a:ext cx="1566863" cy="12779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331119" y="4660901"/>
            <a:ext cx="1566863" cy="431800"/>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3000</a:t>
            </a:r>
          </a:p>
        </p:txBody>
      </p:sp>
      <p:grpSp>
        <p:nvGrpSpPr>
          <p:cNvPr id="11" name="Group 10"/>
          <p:cNvGrpSpPr>
            <a:grpSpLocks/>
          </p:cNvGrpSpPr>
          <p:nvPr/>
        </p:nvGrpSpPr>
        <p:grpSpPr bwMode="auto">
          <a:xfrm>
            <a:off x="2951560" y="3382964"/>
            <a:ext cx="1566863" cy="1722437"/>
            <a:chOff x="2411413" y="3383118"/>
            <a:chExt cx="2089150" cy="1721489"/>
          </a:xfrm>
        </p:grpSpPr>
        <p:pic>
          <p:nvPicPr>
            <p:cNvPr id="11290"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1413" y="3383118"/>
              <a:ext cx="20891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2411413" y="4673045"/>
              <a:ext cx="2089150" cy="43156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250</a:t>
              </a:r>
            </a:p>
          </p:txBody>
        </p:sp>
      </p:grpSp>
      <p:grpSp>
        <p:nvGrpSpPr>
          <p:cNvPr id="27" name="Group 26"/>
          <p:cNvGrpSpPr>
            <a:grpSpLocks/>
          </p:cNvGrpSpPr>
          <p:nvPr/>
        </p:nvGrpSpPr>
        <p:grpSpPr bwMode="auto">
          <a:xfrm>
            <a:off x="4568428" y="3382964"/>
            <a:ext cx="1624013" cy="1722437"/>
            <a:chOff x="4567238" y="3383118"/>
            <a:chExt cx="2165350" cy="1721489"/>
          </a:xfrm>
        </p:grpSpPr>
        <p:pic>
          <p:nvPicPr>
            <p:cNvPr id="11288" name="Picture 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7238" y="3383118"/>
              <a:ext cx="21653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567238" y="4673045"/>
              <a:ext cx="2165350" cy="43156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5,00,000</a:t>
              </a:r>
            </a:p>
          </p:txBody>
        </p:sp>
      </p:grpSp>
      <p:grpSp>
        <p:nvGrpSpPr>
          <p:cNvPr id="37" name="Group 36"/>
          <p:cNvGrpSpPr>
            <a:grpSpLocks/>
          </p:cNvGrpSpPr>
          <p:nvPr/>
        </p:nvGrpSpPr>
        <p:grpSpPr bwMode="auto">
          <a:xfrm>
            <a:off x="6249591" y="3382964"/>
            <a:ext cx="1566863" cy="1722437"/>
            <a:chOff x="6808788" y="3383118"/>
            <a:chExt cx="2089150" cy="1721489"/>
          </a:xfrm>
        </p:grpSpPr>
        <p:pic>
          <p:nvPicPr>
            <p:cNvPr id="26" name="Picture 25"/>
            <p:cNvPicPr>
              <a:picLocks noChangeAspect="1"/>
            </p:cNvPicPr>
            <p:nvPr/>
          </p:nvPicPr>
          <p:blipFill>
            <a:blip r:embed="rId12"/>
            <a:srcRect/>
            <a:stretch>
              <a:fillRect/>
            </a:stretch>
          </p:blipFill>
          <p:spPr bwMode="auto">
            <a:xfrm>
              <a:off x="6808788" y="3383118"/>
              <a:ext cx="2084387" cy="127723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6808788" y="4673045"/>
              <a:ext cx="2089150" cy="43156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350" dirty="0" err="1">
                  <a:solidFill>
                    <a:schemeClr val="tx1"/>
                  </a:solidFill>
                </a:rPr>
                <a:t>Rs</a:t>
              </a:r>
              <a:r>
                <a:rPr lang="en-US" sz="1350" dirty="0">
                  <a:solidFill>
                    <a:schemeClr val="tx1"/>
                  </a:solidFill>
                </a:rPr>
                <a:t>. 5,00,000</a:t>
              </a:r>
            </a:p>
          </p:txBody>
        </p:sp>
      </p:grpSp>
      <p:pic>
        <p:nvPicPr>
          <p:cNvPr id="40" name="Picture 2" descr="C:\Users\Sushil\Desktop\ISFM 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1855" y="0"/>
            <a:ext cx="971550" cy="86868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B5DBBD8-02F1-401F-B281-72079D8B1721}" type="datetime3">
              <a:rPr lang="en-US" altLang="en-US" smtClean="0"/>
              <a:pPr>
                <a:defRPr/>
              </a:pPr>
              <a:t>1 February 2020</a:t>
            </a:fld>
            <a:endParaRPr lang="en-US" altLang="en-US"/>
          </a:p>
        </p:txBody>
      </p:sp>
      <p:sp>
        <p:nvSpPr>
          <p:cNvPr id="7" name="Footer Placeholder 6"/>
          <p:cNvSpPr>
            <a:spLocks noGrp="1"/>
          </p:cNvSpPr>
          <p:nvPr>
            <p:ph type="ftr" sz="quarter" idx="15"/>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t>www.isfm.co.in</a:t>
            </a:r>
          </a:p>
        </p:txBody>
      </p:sp>
      <p:sp>
        <p:nvSpPr>
          <p:cNvPr id="8" name="Slide Number Placeholder 7"/>
          <p:cNvSpPr>
            <a:spLocks noGrp="1"/>
          </p:cNvSpPr>
          <p:nvPr>
            <p:ph type="sldNum" sz="quarter" idx="16"/>
          </p:nvPr>
        </p:nvSpPr>
        <p:spPr>
          <a:xfrm>
            <a:off x="6553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3FEDE55-AD64-4A6C-AA5F-1E60A0710311}" type="slidenum">
              <a:rPr lang="en-US" altLang="en-US" smtClean="0"/>
              <a:pPr>
                <a:defRPr/>
              </a:pPr>
              <a:t>10</a:t>
            </a:fld>
            <a:endParaRPr lang="en-US" altLang="en-US" sz="900">
              <a:solidFill>
                <a:srgbClr val="898989"/>
              </a:solidFill>
            </a:endParaRPr>
          </a:p>
        </p:txBody>
      </p:sp>
    </p:spTree>
    <p:extLst>
      <p:ext uri="{BB962C8B-B14F-4D97-AF65-F5344CB8AC3E}">
        <p14:creationId xmlns:p14="http://schemas.microsoft.com/office/powerpoint/2010/main" val="138443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500"/>
                            </p:stCondLst>
                            <p:childTnLst>
                              <p:par>
                                <p:cTn id="29" presetID="27" presetClass="emph" presetSubtype="0" fill="remove" grpId="1" nodeType="afterEffect">
                                  <p:stCondLst>
                                    <p:cond delay="0"/>
                                  </p:stCondLst>
                                  <p:childTnLst>
                                    <p:animClr clrSpc="rgb" dir="cw">
                                      <p:cBhvr override="childStyle">
                                        <p:cTn id="30" dur="250" autoRev="1" fill="remove"/>
                                        <p:tgtEl>
                                          <p:spTgt spid="9"/>
                                        </p:tgtEl>
                                        <p:attrNameLst>
                                          <p:attrName>style.color</p:attrName>
                                        </p:attrNameLst>
                                      </p:cBhvr>
                                      <p:to>
                                        <a:schemeClr val="bg1"/>
                                      </p:to>
                                    </p:animClr>
                                    <p:animClr clrSpc="rgb" dir="cw">
                                      <p:cBhvr>
                                        <p:cTn id="31" dur="250" autoRev="1" fill="remove"/>
                                        <p:tgtEl>
                                          <p:spTgt spid="9"/>
                                        </p:tgtEl>
                                        <p:attrNameLst>
                                          <p:attrName>fillcolor</p:attrName>
                                        </p:attrNameLst>
                                      </p:cBhvr>
                                      <p:to>
                                        <a:schemeClr val="bg1"/>
                                      </p:to>
                                    </p:animClr>
                                    <p:set>
                                      <p:cBhvr>
                                        <p:cTn id="32" dur="250" autoRev="1" fill="remove"/>
                                        <p:tgtEl>
                                          <p:spTgt spid="9"/>
                                        </p:tgtEl>
                                        <p:attrNameLst>
                                          <p:attrName>fill.type</p:attrName>
                                        </p:attrNameLst>
                                      </p:cBhvr>
                                      <p:to>
                                        <p:strVal val="solid"/>
                                      </p:to>
                                    </p:set>
                                    <p:set>
                                      <p:cBhvr>
                                        <p:cTn id="33" dur="250" autoRev="1" fill="remove"/>
                                        <p:tgtEl>
                                          <p:spTgt spid="9"/>
                                        </p:tgtEl>
                                        <p:attrNameLst>
                                          <p:attrName>fill.on</p:attrName>
                                        </p:attrNameLst>
                                      </p:cBhvr>
                                      <p:to>
                                        <p:strVal val="tru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6"/>
                                        </p:tgtEl>
                                        <p:attrNameLst>
                                          <p:attrName>style.color</p:attrName>
                                        </p:attrNameLst>
                                      </p:cBhvr>
                                      <p:to>
                                        <a:schemeClr val="bg1"/>
                                      </p:to>
                                    </p:animClr>
                                    <p:animClr clrSpc="rgb" dir="cw">
                                      <p:cBhvr>
                                        <p:cTn id="36" dur="250" autoRev="1" fill="remove"/>
                                        <p:tgtEl>
                                          <p:spTgt spid="6"/>
                                        </p:tgtEl>
                                        <p:attrNameLst>
                                          <p:attrName>fillcolor</p:attrName>
                                        </p:attrNameLst>
                                      </p:cBhvr>
                                      <p:to>
                                        <a:schemeClr val="bg1"/>
                                      </p:to>
                                    </p:animClr>
                                    <p:set>
                                      <p:cBhvr>
                                        <p:cTn id="37" dur="250" autoRev="1" fill="remove"/>
                                        <p:tgtEl>
                                          <p:spTgt spid="6"/>
                                        </p:tgtEl>
                                        <p:attrNameLst>
                                          <p:attrName>fill.type</p:attrName>
                                        </p:attrNameLst>
                                      </p:cBhvr>
                                      <p:to>
                                        <p:strVal val="solid"/>
                                      </p:to>
                                    </p:set>
                                    <p:set>
                                      <p:cBhvr>
                                        <p:cTn id="38" dur="250" autoRev="1" fill="remove"/>
                                        <p:tgtEl>
                                          <p:spTgt spid="6"/>
                                        </p:tgtEl>
                                        <p:attrNameLst>
                                          <p:attrName>fill.on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500"/>
                            </p:stCondLst>
                            <p:childTnLst>
                              <p:par>
                                <p:cTn id="56" presetID="26" presetClass="emph" presetSubtype="0" fill="remove" nodeType="after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par>
                          <p:cTn id="75" fill="hold" nodeType="afterGroup">
                            <p:stCondLst>
                              <p:cond delay="500"/>
                            </p:stCondLst>
                            <p:childTnLst>
                              <p:par>
                                <p:cTn id="76" presetID="26" presetClass="emph" presetSubtype="0" fill="hold" nodeType="afterEffect">
                                  <p:stCondLst>
                                    <p:cond delay="0"/>
                                  </p:stCondLst>
                                  <p:childTnLst>
                                    <p:animEffect transition="out" filter="fade">
                                      <p:cBhvr>
                                        <p:cTn id="77" dur="500" tmFilter="0, 0; .2, .5; .8, .5; 1, 0"/>
                                        <p:tgtEl>
                                          <p:spTgt spid="34"/>
                                        </p:tgtEl>
                                      </p:cBhvr>
                                    </p:animEffect>
                                    <p:animScale>
                                      <p:cBhvr>
                                        <p:cTn id="78" dur="250" autoRev="1" fill="hold"/>
                                        <p:tgtEl>
                                          <p:spTgt spid="34"/>
                                        </p:tgtEl>
                                      </p:cBhvr>
                                      <p:by x="105000" y="105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additive="base">
                                        <p:cTn id="93" dur="500" fill="hold"/>
                                        <p:tgtEl>
                                          <p:spTgt spid="35"/>
                                        </p:tgtEl>
                                        <p:attrNameLst>
                                          <p:attrName>ppt_x</p:attrName>
                                        </p:attrNameLst>
                                      </p:cBhvr>
                                      <p:tavLst>
                                        <p:tav tm="0">
                                          <p:val>
                                            <p:strVal val="#ppt_x"/>
                                          </p:val>
                                        </p:tav>
                                        <p:tav tm="100000">
                                          <p:val>
                                            <p:strVal val="#ppt_x"/>
                                          </p:val>
                                        </p:tav>
                                      </p:tavLst>
                                    </p:anim>
                                    <p:anim calcmode="lin" valueType="num">
                                      <p:cBhvr additive="base">
                                        <p:cTn id="94" dur="500" fill="hold"/>
                                        <p:tgtEl>
                                          <p:spTgt spid="35"/>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500"/>
                            </p:stCondLst>
                            <p:childTnLst>
                              <p:par>
                                <p:cTn id="96" presetID="26" presetClass="emph" presetSubtype="0" fill="hold" nodeType="afterEffect">
                                  <p:stCondLst>
                                    <p:cond delay="0"/>
                                  </p:stCondLst>
                                  <p:childTnLst>
                                    <p:animEffect transition="out" filter="fade">
                                      <p:cBhvr>
                                        <p:cTn id="97" dur="500" tmFilter="0, 0; .2, .5; .8, .5; 1, 0"/>
                                        <p:tgtEl>
                                          <p:spTgt spid="35"/>
                                        </p:tgtEl>
                                      </p:cBhvr>
                                    </p:animEffect>
                                    <p:animScale>
                                      <p:cBhvr>
                                        <p:cTn id="98"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9" grpId="0" animBg="1"/>
      <p:bldP spid="9"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325" y="514350"/>
            <a:ext cx="6229350" cy="514112"/>
          </a:xfrm>
        </p:spPr>
        <p:txBody>
          <a:bodyPr>
            <a:noAutofit/>
          </a:bodyPr>
          <a:lstStyle/>
          <a:p>
            <a:r>
              <a:rPr lang="en-US" sz="2800" dirty="0"/>
              <a:t> India people are confused what to do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52550"/>
            <a:ext cx="9143999" cy="3790950"/>
          </a:xfrm>
        </p:spPr>
      </p:pic>
      <p:pic>
        <p:nvPicPr>
          <p:cNvPr id="5" name="Picture 4">
            <a:extLst>
              <a:ext uri="{FF2B5EF4-FFF2-40B4-BE49-F238E27FC236}">
                <a16:creationId xmlns:a16="http://schemas.microsoft.com/office/drawing/2014/main" id="{0EF28A58-143F-4428-9C0D-F163D28C8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35537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2858392308"/>
              </p:ext>
            </p:extLst>
          </p:nvPr>
        </p:nvGraphicFramePr>
        <p:xfrm>
          <a:off x="1457325" y="1276350"/>
          <a:ext cx="5931117" cy="429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7F576A3-9D69-41C5-A40A-65E4406181EF}"/>
              </a:ext>
            </a:extLst>
          </p:cNvPr>
          <p:cNvSpPr>
            <a:spLocks noGrp="1"/>
          </p:cNvSpPr>
          <p:nvPr>
            <p:ph type="title"/>
          </p:nvPr>
        </p:nvSpPr>
        <p:spPr>
          <a:xfrm>
            <a:off x="1457325" y="514350"/>
            <a:ext cx="6229350" cy="514112"/>
          </a:xfrm>
        </p:spPr>
        <p:txBody>
          <a:bodyPr>
            <a:noAutofit/>
          </a:bodyPr>
          <a:lstStyle/>
          <a:p>
            <a:r>
              <a:rPr lang="en-US" sz="2800" dirty="0"/>
              <a:t>                           Risk</a:t>
            </a:r>
          </a:p>
        </p:txBody>
      </p:sp>
      <p:pic>
        <p:nvPicPr>
          <p:cNvPr id="4" name="Picture 3">
            <a:extLst>
              <a:ext uri="{FF2B5EF4-FFF2-40B4-BE49-F238E27FC236}">
                <a16:creationId xmlns:a16="http://schemas.microsoft.com/office/drawing/2014/main" id="{23364166-E4EE-4A40-AC2E-C7ACB6F348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38150"/>
            <a:ext cx="5772150" cy="456962"/>
          </a:xfrm>
        </p:spPr>
        <p:txBody>
          <a:bodyPr>
            <a:noAutofit/>
          </a:bodyPr>
          <a:lstStyle/>
          <a:p>
            <a:r>
              <a:rPr lang="en-US" sz="2800" dirty="0"/>
              <a:t>                  Three types of level Risk 	</a:t>
            </a:r>
          </a:p>
        </p:txBody>
      </p:sp>
      <p:sp>
        <p:nvSpPr>
          <p:cNvPr id="3" name="Content Placeholder 2"/>
          <p:cNvSpPr>
            <a:spLocks noGrp="1"/>
          </p:cNvSpPr>
          <p:nvPr>
            <p:ph idx="1"/>
          </p:nvPr>
        </p:nvSpPr>
        <p:spPr/>
        <p:txBody>
          <a:bodyPr/>
          <a:lstStyle/>
          <a:p>
            <a:r>
              <a:rPr lang="en-US" dirty="0"/>
              <a:t>Conservative  ( Never take Risk in their life )</a:t>
            </a:r>
          </a:p>
          <a:p>
            <a:r>
              <a:rPr lang="en-US" dirty="0"/>
              <a:t>Moderate           ( Medium risk taker people )</a:t>
            </a:r>
          </a:p>
          <a:p>
            <a:r>
              <a:rPr lang="en-US" dirty="0"/>
              <a:t>Aggressive        ( High risk taking people )</a:t>
            </a:r>
          </a:p>
          <a:p>
            <a:pPr>
              <a:buNone/>
            </a:pPr>
            <a:r>
              <a:rPr lang="en-US" dirty="0"/>
              <a:t>  </a:t>
            </a:r>
          </a:p>
        </p:txBody>
      </p:sp>
      <p:pic>
        <p:nvPicPr>
          <p:cNvPr id="4" name="Picture 3">
            <a:extLst>
              <a:ext uri="{FF2B5EF4-FFF2-40B4-BE49-F238E27FC236}">
                <a16:creationId xmlns:a16="http://schemas.microsoft.com/office/drawing/2014/main" id="{C64E3FBB-E4D6-4A8F-934D-28A6CB849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Left)">
                                      <p:cBhvr>
                                        <p:cTn id="11" dur="500"/>
                                        <p:tgtEl>
                                          <p:spTgt spid="3">
                                            <p:txEl>
                                              <p:pRg st="1" end="1"/>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down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52550"/>
            <a:ext cx="9067799" cy="3790950"/>
          </a:xfrm>
        </p:spPr>
      </p:pic>
      <p:sp>
        <p:nvSpPr>
          <p:cNvPr id="3" name="Title 1">
            <a:extLst>
              <a:ext uri="{FF2B5EF4-FFF2-40B4-BE49-F238E27FC236}">
                <a16:creationId xmlns:a16="http://schemas.microsoft.com/office/drawing/2014/main" id="{83EDC8F5-E2A1-47FC-A3B2-E68005984EDF}"/>
              </a:ext>
            </a:extLst>
          </p:cNvPr>
          <p:cNvSpPr>
            <a:spLocks noGrp="1"/>
          </p:cNvSpPr>
          <p:nvPr>
            <p:ph type="title"/>
          </p:nvPr>
        </p:nvSpPr>
        <p:spPr>
          <a:xfrm>
            <a:off x="762000" y="514350"/>
            <a:ext cx="6924675" cy="514112"/>
          </a:xfrm>
        </p:spPr>
        <p:txBody>
          <a:bodyPr>
            <a:noAutofit/>
          </a:bodyPr>
          <a:lstStyle/>
          <a:p>
            <a:r>
              <a:rPr lang="en-US" sz="2800" dirty="0"/>
              <a:t>                          </a:t>
            </a:r>
            <a:br>
              <a:rPr lang="en-US" sz="2800" dirty="0"/>
            </a:br>
            <a:r>
              <a:rPr lang="en-US" sz="2800" dirty="0"/>
              <a:t>             Where People Investing Money</a:t>
            </a:r>
          </a:p>
        </p:txBody>
      </p:sp>
      <p:pic>
        <p:nvPicPr>
          <p:cNvPr id="5" name="Picture 4">
            <a:extLst>
              <a:ext uri="{FF2B5EF4-FFF2-40B4-BE49-F238E27FC236}">
                <a16:creationId xmlns:a16="http://schemas.microsoft.com/office/drawing/2014/main" id="{4934FE95-B398-4302-99DE-9DF2DFADF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25672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85511"/>
            <a:ext cx="6286500" cy="609839"/>
          </a:xfrm>
        </p:spPr>
        <p:txBody>
          <a:bodyPr>
            <a:normAutofit fontScale="90000"/>
          </a:bodyPr>
          <a:lstStyle/>
          <a:p>
            <a:r>
              <a:rPr lang="en-US" dirty="0"/>
              <a:t>       Common Products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3666860"/>
              </p:ext>
            </p:extLst>
          </p:nvPr>
        </p:nvGraphicFramePr>
        <p:xfrm>
          <a:off x="76200" y="1428750"/>
          <a:ext cx="8991600" cy="3657599"/>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2247900">
                  <a:extLst>
                    <a:ext uri="{9D8B030D-6E8A-4147-A177-3AD203B41FA5}">
                      <a16:colId xmlns:a16="http://schemas.microsoft.com/office/drawing/2014/main" val="20003"/>
                    </a:ext>
                  </a:extLst>
                </a:gridCol>
              </a:tblGrid>
              <a:tr h="651353">
                <a:tc>
                  <a:txBody>
                    <a:bodyPr/>
                    <a:lstStyle/>
                    <a:p>
                      <a:r>
                        <a:rPr lang="en-US" sz="1400" b="1" dirty="0"/>
                        <a:t>Name of  Product</a:t>
                      </a:r>
                    </a:p>
                  </a:txBody>
                  <a:tcPr marL="68580" marR="68580" marT="34290" marB="34290"/>
                </a:tc>
                <a:tc>
                  <a:txBody>
                    <a:bodyPr/>
                    <a:lstStyle/>
                    <a:p>
                      <a:r>
                        <a:rPr lang="en-US" sz="1400" b="1" dirty="0"/>
                        <a:t>Expected / Nominal Return</a:t>
                      </a:r>
                      <a:r>
                        <a:rPr lang="en-US" sz="1400" b="1" baseline="0" dirty="0"/>
                        <a:t> </a:t>
                      </a:r>
                      <a:endParaRPr lang="en-US" sz="1400" b="1" dirty="0"/>
                    </a:p>
                  </a:txBody>
                  <a:tcPr marL="68580" marR="68580" marT="34290" marB="34290"/>
                </a:tc>
                <a:tc>
                  <a:txBody>
                    <a:bodyPr/>
                    <a:lstStyle/>
                    <a:p>
                      <a:r>
                        <a:rPr lang="en-US" sz="1400" b="1" dirty="0"/>
                        <a:t>Method</a:t>
                      </a:r>
                    </a:p>
                  </a:txBody>
                  <a:tcPr marL="68580" marR="68580" marT="34290" marB="34290"/>
                </a:tc>
                <a:tc>
                  <a:txBody>
                    <a:bodyPr/>
                    <a:lstStyle/>
                    <a:p>
                      <a:r>
                        <a:rPr lang="en-US" sz="1400" b="1" dirty="0"/>
                        <a:t>Competent</a:t>
                      </a:r>
                      <a:r>
                        <a:rPr lang="en-US" sz="1400" b="1" baseline="0" dirty="0"/>
                        <a:t> to Inflation  (10%)</a:t>
                      </a:r>
                      <a:endParaRPr lang="en-US" sz="1400" b="1" dirty="0"/>
                    </a:p>
                  </a:txBody>
                  <a:tcPr marL="68580" marR="68580" marT="34290" marB="34290"/>
                </a:tc>
                <a:extLst>
                  <a:ext uri="{0D108BD9-81ED-4DB2-BD59-A6C34878D82A}">
                    <a16:rowId xmlns:a16="http://schemas.microsoft.com/office/drawing/2014/main" val="10000"/>
                  </a:ext>
                </a:extLst>
              </a:tr>
              <a:tr h="370770">
                <a:tc>
                  <a:txBody>
                    <a:bodyPr/>
                    <a:lstStyle/>
                    <a:p>
                      <a:r>
                        <a:rPr lang="en-US" sz="1400" b="1" dirty="0"/>
                        <a:t>Saving Bank A/c</a:t>
                      </a:r>
                    </a:p>
                  </a:txBody>
                  <a:tcPr marL="68580" marR="68580" marT="34290" marB="34290"/>
                </a:tc>
                <a:tc>
                  <a:txBody>
                    <a:bodyPr/>
                    <a:lstStyle/>
                    <a:p>
                      <a:r>
                        <a:rPr lang="en-US" sz="1400" b="1" dirty="0"/>
                        <a:t>4 %</a:t>
                      </a:r>
                    </a:p>
                  </a:txBody>
                  <a:tcPr marL="68580" marR="68580" marT="34290" marB="34290"/>
                </a:tc>
                <a:tc>
                  <a:txBody>
                    <a:bodyPr/>
                    <a:lstStyle/>
                    <a:p>
                      <a:r>
                        <a:rPr lang="en-US" sz="1400" b="1" dirty="0"/>
                        <a:t>Traditional</a:t>
                      </a:r>
                    </a:p>
                  </a:txBody>
                  <a:tcPr marL="68580" marR="68580" marT="34290" marB="34290"/>
                </a:tc>
                <a:tc>
                  <a:txBody>
                    <a:bodyPr/>
                    <a:lstStyle/>
                    <a:p>
                      <a:r>
                        <a:rPr lang="en-US" sz="1400" b="1" dirty="0"/>
                        <a:t>Not</a:t>
                      </a:r>
                    </a:p>
                  </a:txBody>
                  <a:tcPr marL="68580" marR="68580" marT="34290" marB="34290"/>
                </a:tc>
                <a:extLst>
                  <a:ext uri="{0D108BD9-81ED-4DB2-BD59-A6C34878D82A}">
                    <a16:rowId xmlns:a16="http://schemas.microsoft.com/office/drawing/2014/main" val="10001"/>
                  </a:ext>
                </a:extLst>
              </a:tr>
              <a:tr h="370770">
                <a:tc>
                  <a:txBody>
                    <a:bodyPr/>
                    <a:lstStyle/>
                    <a:p>
                      <a:r>
                        <a:rPr lang="en-US" sz="1400" b="1" dirty="0"/>
                        <a:t>Gold</a:t>
                      </a:r>
                    </a:p>
                  </a:txBody>
                  <a:tcPr marL="68580" marR="68580" marT="34290" marB="34290"/>
                </a:tc>
                <a:tc>
                  <a:txBody>
                    <a:bodyPr/>
                    <a:lstStyle/>
                    <a:p>
                      <a:r>
                        <a:rPr lang="en-US" sz="1400" b="1" dirty="0"/>
                        <a:t>20 %</a:t>
                      </a:r>
                    </a:p>
                  </a:txBody>
                  <a:tcPr marL="68580" marR="68580" marT="34290" marB="34290"/>
                </a:tc>
                <a:tc>
                  <a:txBody>
                    <a:bodyPr/>
                    <a:lstStyle/>
                    <a:p>
                      <a:r>
                        <a:rPr lang="en-US" sz="1400" b="1" dirty="0"/>
                        <a:t>Physical</a:t>
                      </a:r>
                    </a:p>
                  </a:txBody>
                  <a:tcPr marL="68580" marR="68580" marT="34290" marB="34290"/>
                </a:tc>
                <a:tc>
                  <a:txBody>
                    <a:bodyPr/>
                    <a:lstStyle/>
                    <a:p>
                      <a:r>
                        <a:rPr lang="en-US" sz="1400" b="1" dirty="0"/>
                        <a:t>Yes</a:t>
                      </a:r>
                    </a:p>
                  </a:txBody>
                  <a:tcPr marL="68580" marR="68580" marT="34290" marB="34290"/>
                </a:tc>
                <a:extLst>
                  <a:ext uri="{0D108BD9-81ED-4DB2-BD59-A6C34878D82A}">
                    <a16:rowId xmlns:a16="http://schemas.microsoft.com/office/drawing/2014/main" val="10002"/>
                  </a:ext>
                </a:extLst>
              </a:tr>
              <a:tr h="370770">
                <a:tc>
                  <a:txBody>
                    <a:bodyPr/>
                    <a:lstStyle/>
                    <a:p>
                      <a:r>
                        <a:rPr lang="en-US" sz="1400" b="1" dirty="0"/>
                        <a:t>Insurance</a:t>
                      </a:r>
                    </a:p>
                  </a:txBody>
                  <a:tcPr marL="68580" marR="68580" marT="34290" marB="34290"/>
                </a:tc>
                <a:tc>
                  <a:txBody>
                    <a:bodyPr/>
                    <a:lstStyle/>
                    <a:p>
                      <a:r>
                        <a:rPr lang="en-US" sz="1400" b="1" dirty="0"/>
                        <a:t>6 %</a:t>
                      </a:r>
                    </a:p>
                  </a:txBody>
                  <a:tcPr marL="68580" marR="68580" marT="34290" marB="34290"/>
                </a:tc>
                <a:tc>
                  <a:txBody>
                    <a:bodyPr/>
                    <a:lstStyle/>
                    <a:p>
                      <a:r>
                        <a:rPr lang="en-US" sz="1400" b="1" dirty="0"/>
                        <a:t>Traditional </a:t>
                      </a:r>
                    </a:p>
                  </a:txBody>
                  <a:tcPr marL="68580" marR="68580" marT="34290" marB="34290"/>
                </a:tc>
                <a:tc>
                  <a:txBody>
                    <a:bodyPr/>
                    <a:lstStyle/>
                    <a:p>
                      <a:r>
                        <a:rPr lang="en-US" sz="1400" b="1" dirty="0"/>
                        <a:t>Not </a:t>
                      </a:r>
                    </a:p>
                  </a:txBody>
                  <a:tcPr marL="68580" marR="68580" marT="34290" marB="34290"/>
                </a:tc>
                <a:extLst>
                  <a:ext uri="{0D108BD9-81ED-4DB2-BD59-A6C34878D82A}">
                    <a16:rowId xmlns:a16="http://schemas.microsoft.com/office/drawing/2014/main" val="10003"/>
                  </a:ext>
                </a:extLst>
              </a:tr>
              <a:tr h="631312">
                <a:tc>
                  <a:txBody>
                    <a:bodyPr/>
                    <a:lstStyle/>
                    <a:p>
                      <a:r>
                        <a:rPr lang="en-US" sz="1400" b="1" dirty="0"/>
                        <a:t>Real</a:t>
                      </a:r>
                      <a:r>
                        <a:rPr lang="en-US" sz="1400" b="1" baseline="0" dirty="0"/>
                        <a:t> Estate</a:t>
                      </a:r>
                      <a:endParaRPr lang="en-US" sz="1400" b="1" dirty="0"/>
                    </a:p>
                  </a:txBody>
                  <a:tcPr marL="68580" marR="68580" marT="34290" marB="34290"/>
                </a:tc>
                <a:tc>
                  <a:txBody>
                    <a:bodyPr/>
                    <a:lstStyle/>
                    <a:p>
                      <a:r>
                        <a:rPr lang="en-US" sz="1400" b="1" dirty="0"/>
                        <a:t>15-20 % (unexpected)</a:t>
                      </a:r>
                    </a:p>
                  </a:txBody>
                  <a:tcPr marL="68580" marR="68580" marT="34290" marB="34290"/>
                </a:tc>
                <a:tc>
                  <a:txBody>
                    <a:bodyPr/>
                    <a:lstStyle/>
                    <a:p>
                      <a:r>
                        <a:rPr lang="en-US" sz="1400" b="1" dirty="0"/>
                        <a:t>Traditional</a:t>
                      </a:r>
                    </a:p>
                  </a:txBody>
                  <a:tcPr marL="68580" marR="68580" marT="34290" marB="34290"/>
                </a:tc>
                <a:tc>
                  <a:txBody>
                    <a:bodyPr/>
                    <a:lstStyle/>
                    <a:p>
                      <a:r>
                        <a:rPr lang="en-US" sz="1400" b="1" dirty="0"/>
                        <a:t>Yes</a:t>
                      </a:r>
                    </a:p>
                  </a:txBody>
                  <a:tcPr marL="68580" marR="68580" marT="34290" marB="34290"/>
                </a:tc>
                <a:extLst>
                  <a:ext uri="{0D108BD9-81ED-4DB2-BD59-A6C34878D82A}">
                    <a16:rowId xmlns:a16="http://schemas.microsoft.com/office/drawing/2014/main" val="10004"/>
                  </a:ext>
                </a:extLst>
              </a:tr>
              <a:tr h="631312">
                <a:tc>
                  <a:txBody>
                    <a:bodyPr/>
                    <a:lstStyle/>
                    <a:p>
                      <a:r>
                        <a:rPr lang="en-US" sz="1400" b="1" dirty="0"/>
                        <a:t>Post office Scheme</a:t>
                      </a:r>
                    </a:p>
                  </a:txBody>
                  <a:tcPr marL="68580" marR="68580" marT="34290" marB="34290"/>
                </a:tc>
                <a:tc>
                  <a:txBody>
                    <a:bodyPr/>
                    <a:lstStyle/>
                    <a:p>
                      <a:r>
                        <a:rPr lang="en-US" sz="1400" b="1" dirty="0"/>
                        <a:t>6-8 %</a:t>
                      </a:r>
                    </a:p>
                  </a:txBody>
                  <a:tcPr marL="68580" marR="68580" marT="34290" marB="34290"/>
                </a:tc>
                <a:tc>
                  <a:txBody>
                    <a:bodyPr/>
                    <a:lstStyle/>
                    <a:p>
                      <a:r>
                        <a:rPr lang="en-US" sz="1400" b="1" dirty="0"/>
                        <a:t>Traditional</a:t>
                      </a:r>
                    </a:p>
                  </a:txBody>
                  <a:tcPr marL="68580" marR="68580" marT="34290" marB="34290"/>
                </a:tc>
                <a:tc>
                  <a:txBody>
                    <a:bodyPr/>
                    <a:lstStyle/>
                    <a:p>
                      <a:r>
                        <a:rPr lang="en-US" sz="1400" b="1" dirty="0"/>
                        <a:t>Not</a:t>
                      </a:r>
                    </a:p>
                  </a:txBody>
                  <a:tcPr marL="68580" marR="68580" marT="34290" marB="34290"/>
                </a:tc>
                <a:extLst>
                  <a:ext uri="{0D108BD9-81ED-4DB2-BD59-A6C34878D82A}">
                    <a16:rowId xmlns:a16="http://schemas.microsoft.com/office/drawing/2014/main" val="10005"/>
                  </a:ext>
                </a:extLst>
              </a:tr>
              <a:tr h="631312">
                <a:tc>
                  <a:txBody>
                    <a:bodyPr/>
                    <a:lstStyle/>
                    <a:p>
                      <a:r>
                        <a:rPr lang="en-US" sz="1400" b="1" dirty="0"/>
                        <a:t>New</a:t>
                      </a:r>
                      <a:r>
                        <a:rPr lang="en-US" sz="1400" b="1" baseline="0" dirty="0"/>
                        <a:t> Pension System</a:t>
                      </a:r>
                      <a:endParaRPr lang="en-US" sz="1400" b="1" dirty="0"/>
                    </a:p>
                  </a:txBody>
                  <a:tcPr marL="68580" marR="68580" marT="34290" marB="34290"/>
                </a:tc>
                <a:tc>
                  <a:txBody>
                    <a:bodyPr/>
                    <a:lstStyle/>
                    <a:p>
                      <a:r>
                        <a:rPr lang="en-US" sz="1400" b="1" dirty="0"/>
                        <a:t>12-13 %</a:t>
                      </a:r>
                    </a:p>
                  </a:txBody>
                  <a:tcPr marL="68580" marR="68580" marT="34290" marB="34290"/>
                </a:tc>
                <a:tc>
                  <a:txBody>
                    <a:bodyPr/>
                    <a:lstStyle/>
                    <a:p>
                      <a:r>
                        <a:rPr lang="en-US" sz="1400" b="1" dirty="0"/>
                        <a:t>Modern</a:t>
                      </a:r>
                    </a:p>
                  </a:txBody>
                  <a:tcPr marL="68580" marR="68580" marT="34290" marB="34290"/>
                </a:tc>
                <a:tc>
                  <a:txBody>
                    <a:bodyPr/>
                    <a:lstStyle/>
                    <a:p>
                      <a:r>
                        <a:rPr lang="en-US" sz="1400" b="1" dirty="0"/>
                        <a:t>yes</a:t>
                      </a:r>
                    </a:p>
                  </a:txBody>
                  <a:tcPr marL="68580" marR="68580" marT="34290" marB="34290"/>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12D3DD22-D128-466A-B4E4-E9258644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79285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A25A3D-C839-4DEC-B912-F0CB31C1D2C3}"/>
              </a:ext>
            </a:extLst>
          </p:cNvPr>
          <p:cNvSpPr>
            <a:spLocks noGrp="1"/>
          </p:cNvSpPr>
          <p:nvPr>
            <p:ph type="dt" sz="half" idx="10"/>
          </p:nvPr>
        </p:nvSpPr>
        <p:spPr/>
        <p:txBody>
          <a:bodyPr/>
          <a:lstStyle/>
          <a:p>
            <a:fld id="{2544A389-1A2E-4E52-A19C-BE57CADBAA05}" type="datetime3">
              <a:rPr lang="en-US" smtClean="0"/>
              <a:t>1 February 2020</a:t>
            </a:fld>
            <a:endParaRPr lang="en-US"/>
          </a:p>
        </p:txBody>
      </p:sp>
      <p:sp>
        <p:nvSpPr>
          <p:cNvPr id="8" name="Footer Placeholder 7">
            <a:extLst>
              <a:ext uri="{FF2B5EF4-FFF2-40B4-BE49-F238E27FC236}">
                <a16:creationId xmlns:a16="http://schemas.microsoft.com/office/drawing/2014/main" id="{B9E86068-7717-4F61-9059-9A8E51DE657F}"/>
              </a:ext>
            </a:extLst>
          </p:cNvPr>
          <p:cNvSpPr>
            <a:spLocks noGrp="1"/>
          </p:cNvSpPr>
          <p:nvPr>
            <p:ph type="ftr" sz="quarter" idx="11"/>
          </p:nvPr>
        </p:nvSpPr>
        <p:spPr/>
        <p:txBody>
          <a:bodyPr/>
          <a:lstStyle/>
          <a:p>
            <a:r>
              <a:rPr lang="en-US"/>
              <a:t>www.isfm.co.in</a:t>
            </a:r>
          </a:p>
        </p:txBody>
      </p:sp>
      <p:sp>
        <p:nvSpPr>
          <p:cNvPr id="9" name="Slide Number Placeholder 8">
            <a:extLst>
              <a:ext uri="{FF2B5EF4-FFF2-40B4-BE49-F238E27FC236}">
                <a16:creationId xmlns:a16="http://schemas.microsoft.com/office/drawing/2014/main" id="{BACB018D-FFD5-47EE-B4BA-A88F33108805}"/>
              </a:ext>
            </a:extLst>
          </p:cNvPr>
          <p:cNvSpPr>
            <a:spLocks noGrp="1"/>
          </p:cNvSpPr>
          <p:nvPr>
            <p:ph type="sldNum" sz="quarter" idx="12"/>
          </p:nvPr>
        </p:nvSpPr>
        <p:spPr/>
        <p:txBody>
          <a:bodyPr>
            <a:normAutofit fontScale="47500" lnSpcReduction="20000"/>
          </a:bodyPr>
          <a:lstStyle/>
          <a:p>
            <a:fld id="{B6F15528-21DE-4FAA-801E-634DDDAF4B2B}" type="slidenum">
              <a:rPr lang="en-US" smtClean="0"/>
              <a:pPr/>
              <a:t>16</a:t>
            </a:fld>
            <a:endParaRPr lang="en-US"/>
          </a:p>
        </p:txBody>
      </p:sp>
      <p:sp>
        <p:nvSpPr>
          <p:cNvPr id="2" name="TextBox 1">
            <a:extLst>
              <a:ext uri="{FF2B5EF4-FFF2-40B4-BE49-F238E27FC236}">
                <a16:creationId xmlns:a16="http://schemas.microsoft.com/office/drawing/2014/main" id="{A17C93A5-D5AA-458E-9E63-8F81B4A4C207}"/>
              </a:ext>
            </a:extLst>
          </p:cNvPr>
          <p:cNvSpPr txBox="1"/>
          <p:nvPr/>
        </p:nvSpPr>
        <p:spPr>
          <a:xfrm>
            <a:off x="2857500" y="436225"/>
            <a:ext cx="4457700" cy="507831"/>
          </a:xfrm>
          <a:prstGeom prst="rect">
            <a:avLst/>
          </a:prstGeom>
          <a:noFill/>
        </p:spPr>
        <p:txBody>
          <a:bodyPr wrap="square" rtlCol="0">
            <a:spAutoFit/>
          </a:bodyPr>
          <a:lstStyle/>
          <a:p>
            <a:r>
              <a:rPr lang="en-US" sz="2700" dirty="0"/>
              <a:t> Basic of Securities Market</a:t>
            </a:r>
          </a:p>
        </p:txBody>
      </p:sp>
      <p:pic>
        <p:nvPicPr>
          <p:cNvPr id="4" name="Picture 3">
            <a:extLst>
              <a:ext uri="{FF2B5EF4-FFF2-40B4-BE49-F238E27FC236}">
                <a16:creationId xmlns:a16="http://schemas.microsoft.com/office/drawing/2014/main" id="{A2A6A6AA-D485-41C0-8BE8-1FA5B1C5B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1768"/>
            <a:ext cx="9143999" cy="3871731"/>
          </a:xfrm>
          <a:prstGeom prst="rect">
            <a:avLst/>
          </a:prstGeom>
        </p:spPr>
      </p:pic>
    </p:spTree>
    <p:extLst>
      <p:ext uri="{BB962C8B-B14F-4D97-AF65-F5344CB8AC3E}">
        <p14:creationId xmlns:p14="http://schemas.microsoft.com/office/powerpoint/2010/main" val="364938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651272"/>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IN" sz="2100" dirty="0">
                <a:solidFill>
                  <a:schemeClr val="bg1"/>
                </a:solidFill>
              </a:rPr>
              <a:t>                      What is Stock Market</a:t>
            </a:r>
          </a:p>
        </p:txBody>
      </p:sp>
      <p:sp>
        <p:nvSpPr>
          <p:cNvPr id="3" name="Content Placeholder 2"/>
          <p:cNvSpPr>
            <a:spLocks noGrp="1"/>
          </p:cNvSpPr>
          <p:nvPr>
            <p:ph idx="1"/>
          </p:nvPr>
        </p:nvSpPr>
        <p:spPr>
          <a:solidFill>
            <a:srgbClr val="0070C0"/>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IN" sz="1800" dirty="0">
                <a:solidFill>
                  <a:schemeClr val="bg1"/>
                </a:solidFill>
              </a:rPr>
              <a:t>It is a place where shares of pubic listed companies are traded.</a:t>
            </a:r>
          </a:p>
          <a:p>
            <a:pPr marL="0" indent="0">
              <a:buNone/>
            </a:pPr>
            <a:r>
              <a:rPr lang="en-IN" sz="1800" dirty="0">
                <a:solidFill>
                  <a:schemeClr val="bg1"/>
                </a:solidFill>
              </a:rPr>
              <a:t>The stock market refers to the collection of markets and exchange where the issuing and trading of equities (stocks of publicly held companies), bonds and other sorts of securities takes place, either through formal exchanges or over-the-counter markets. </a:t>
            </a:r>
          </a:p>
          <a:p>
            <a:pPr marL="0" indent="0">
              <a:buNone/>
            </a:pPr>
            <a:r>
              <a:rPr lang="en-IN" sz="1800" dirty="0">
                <a:solidFill>
                  <a:schemeClr val="bg1"/>
                </a:solidFill>
              </a:rPr>
              <a:t>Also known as the equity market, the stock market is one of the most vital components of a free-market economy, as it provides companies with access to capital in exchange for giving investors a slice of ownership.</a:t>
            </a:r>
            <a:br>
              <a:rPr lang="en-IN" sz="1800" dirty="0">
                <a:solidFill>
                  <a:schemeClr val="bg1"/>
                </a:solidFill>
              </a:rPr>
            </a:br>
            <a:br>
              <a:rPr lang="en-IN" sz="1800" dirty="0">
                <a:solidFill>
                  <a:schemeClr val="bg1"/>
                </a:solidFill>
              </a:rPr>
            </a:br>
            <a:r>
              <a:rPr lang="en-IN" sz="1800" dirty="0">
                <a:solidFill>
                  <a:schemeClr val="bg1"/>
                </a:solidFill>
              </a:rPr>
              <a:t> </a:t>
            </a:r>
          </a:p>
        </p:txBody>
      </p:sp>
      <p:sp>
        <p:nvSpPr>
          <p:cNvPr id="4" name="Date Placeholder 3"/>
          <p:cNvSpPr>
            <a:spLocks noGrp="1"/>
          </p:cNvSpPr>
          <p:nvPr>
            <p:ph type="dt" sz="half" idx="10"/>
          </p:nvPr>
        </p:nvSpPr>
        <p:spPr/>
        <p:txBody>
          <a:bodyPr/>
          <a:lstStyle/>
          <a:p>
            <a:fld id="{D6CBD264-0452-4E22-B602-C6143B8FEF58}" type="datetime3">
              <a:rPr lang="en-US" smtClean="0"/>
              <a:t>1 February 2020</a:t>
            </a:fld>
            <a:endParaRPr lang="en-US"/>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17</a:t>
            </a:fld>
            <a:endParaRPr lang="en-US"/>
          </a:p>
        </p:txBody>
      </p:sp>
      <p:sp>
        <p:nvSpPr>
          <p:cNvPr id="7" name="Footer Placeholder 6"/>
          <p:cNvSpPr>
            <a:spLocks noGrp="1"/>
          </p:cNvSpPr>
          <p:nvPr>
            <p:ph type="ftr" sz="quarter" idx="11"/>
          </p:nvPr>
        </p:nvSpPr>
        <p:spPr/>
        <p:txBody>
          <a:bodyPr/>
          <a:lstStyle/>
          <a:p>
            <a:r>
              <a:rPr lang="en-US"/>
              <a:t>www.isfm.co.in</a:t>
            </a:r>
          </a:p>
        </p:txBody>
      </p:sp>
      <p:pic>
        <p:nvPicPr>
          <p:cNvPr id="8" name="Picture 7">
            <a:extLst>
              <a:ext uri="{FF2B5EF4-FFF2-40B4-BE49-F238E27FC236}">
                <a16:creationId xmlns:a16="http://schemas.microsoft.com/office/drawing/2014/main" id="{C37EF853-BD4D-4108-8DE2-B446F493A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41358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1623" y="400050"/>
            <a:ext cx="6000750" cy="628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itchFamily="34" charset="0"/>
                <a:cs typeface="Arial" pitchFamily="34" charset="0"/>
              </a:rPr>
              <a:t> Top Wealth Creator Stocks 2018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1135" y="0"/>
            <a:ext cx="82986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0650A1E1-2C44-4019-A955-3DD288D0A805}" type="datetime3">
              <a:rPr lang="en-US" smtClean="0"/>
              <a:t>1 February 2020</a:t>
            </a:fld>
            <a:endParaRPr lang="en-US"/>
          </a:p>
        </p:txBody>
      </p:sp>
      <p:sp>
        <p:nvSpPr>
          <p:cNvPr id="3" name="Slide Number Placeholder 2"/>
          <p:cNvSpPr>
            <a:spLocks noGrp="1"/>
          </p:cNvSpPr>
          <p:nvPr>
            <p:ph type="sldNum" sz="quarter" idx="12"/>
          </p:nvPr>
        </p:nvSpPr>
        <p:spPr/>
        <p:txBody>
          <a:bodyPr>
            <a:normAutofit fontScale="47500" lnSpcReduction="20000"/>
          </a:bodyPr>
          <a:lstStyle/>
          <a:p>
            <a:fld id="{639995D9-AC97-45A4-B174-282509AB87F3}" type="slidenum">
              <a:rPr lang="en-US" smtClean="0"/>
              <a:pPr/>
              <a:t>18</a:t>
            </a:fld>
            <a:endParaRPr lang="en-US"/>
          </a:p>
        </p:txBody>
      </p:sp>
      <p:sp>
        <p:nvSpPr>
          <p:cNvPr id="7" name="Footer Placeholder 6"/>
          <p:cNvSpPr>
            <a:spLocks noGrp="1"/>
          </p:cNvSpPr>
          <p:nvPr>
            <p:ph type="ftr" sz="quarter" idx="11"/>
          </p:nvPr>
        </p:nvSpPr>
        <p:spPr/>
        <p:txBody>
          <a:bodyPr/>
          <a:lstStyle/>
          <a:p>
            <a:r>
              <a:rPr lang="en-US"/>
              <a:t>www.isfm.co.in</a:t>
            </a:r>
          </a:p>
        </p:txBody>
      </p:sp>
      <p:pic>
        <p:nvPicPr>
          <p:cNvPr id="1026" name="Picture 2" descr="D:\Books\Financial Education\Analysis\2018\top wealth creator stock 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932" y="1028700"/>
            <a:ext cx="6802069" cy="3771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B9DBAA0B-287C-44C3-A516-F5D682967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692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50" y="200025"/>
            <a:ext cx="5657851" cy="628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itchFamily="34" charset="0"/>
                <a:cs typeface="Arial" pitchFamily="34" charset="0"/>
              </a:rPr>
              <a:t> Top Wealth Destroyer Stocks 2018</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1" y="0"/>
            <a:ext cx="914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0650A1E1-2C44-4019-A955-3DD288D0A805}" type="datetime3">
              <a:rPr lang="en-US" smtClean="0"/>
              <a:t>1 February 2020</a:t>
            </a:fld>
            <a:endParaRPr lang="en-US"/>
          </a:p>
        </p:txBody>
      </p:sp>
      <p:sp>
        <p:nvSpPr>
          <p:cNvPr id="3" name="Slide Number Placeholder 2"/>
          <p:cNvSpPr>
            <a:spLocks noGrp="1"/>
          </p:cNvSpPr>
          <p:nvPr>
            <p:ph type="sldNum" sz="quarter" idx="12"/>
          </p:nvPr>
        </p:nvSpPr>
        <p:spPr/>
        <p:txBody>
          <a:bodyPr>
            <a:normAutofit fontScale="47500" lnSpcReduction="20000"/>
          </a:bodyPr>
          <a:lstStyle/>
          <a:p>
            <a:fld id="{639995D9-AC97-45A4-B174-282509AB87F3}" type="slidenum">
              <a:rPr lang="en-US" smtClean="0"/>
              <a:pPr/>
              <a:t>19</a:t>
            </a:fld>
            <a:endParaRPr lang="en-US"/>
          </a:p>
        </p:txBody>
      </p:sp>
      <p:sp>
        <p:nvSpPr>
          <p:cNvPr id="7" name="Footer Placeholder 6"/>
          <p:cNvSpPr>
            <a:spLocks noGrp="1"/>
          </p:cNvSpPr>
          <p:nvPr>
            <p:ph type="ftr" sz="quarter" idx="11"/>
          </p:nvPr>
        </p:nvSpPr>
        <p:spPr/>
        <p:txBody>
          <a:bodyPr/>
          <a:lstStyle/>
          <a:p>
            <a:r>
              <a:rPr lang="en-US" dirty="0"/>
              <a:t>www.isfm.co.in</a:t>
            </a:r>
          </a:p>
        </p:txBody>
      </p:sp>
      <p:pic>
        <p:nvPicPr>
          <p:cNvPr id="2050" name="Picture 2" descr="D:\Books\Financial Education\Analysis\2018\top wealth destroyer stock 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914400"/>
            <a:ext cx="6857999" cy="3829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9E67B872-DEA7-4043-9F9B-A94D58C02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71003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Content</a:t>
            </a:r>
          </a:p>
        </p:txBody>
      </p:sp>
      <p:sp>
        <p:nvSpPr>
          <p:cNvPr id="7" name="Rectangle 6"/>
          <p:cNvSpPr/>
          <p:nvPr/>
        </p:nvSpPr>
        <p:spPr>
          <a:xfrm>
            <a:off x="609600" y="1611280"/>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About Us</a:t>
            </a:r>
          </a:p>
        </p:txBody>
      </p:sp>
      <p:sp>
        <p:nvSpPr>
          <p:cNvPr id="9" name="Rectangle 8"/>
          <p:cNvSpPr/>
          <p:nvPr/>
        </p:nvSpPr>
        <p:spPr>
          <a:xfrm>
            <a:off x="304800" y="1611280"/>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0" name="Rectangle 9"/>
          <p:cNvSpPr/>
          <p:nvPr/>
        </p:nvSpPr>
        <p:spPr>
          <a:xfrm>
            <a:off x="609600" y="2144680"/>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Why to Save Money</a:t>
            </a:r>
          </a:p>
        </p:txBody>
      </p:sp>
      <p:sp>
        <p:nvSpPr>
          <p:cNvPr id="11" name="Rectangle 10"/>
          <p:cNvSpPr/>
          <p:nvPr/>
        </p:nvSpPr>
        <p:spPr>
          <a:xfrm>
            <a:off x="304800" y="2144680"/>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2" name="Rectangle 11"/>
          <p:cNvSpPr/>
          <p:nvPr/>
        </p:nvSpPr>
        <p:spPr>
          <a:xfrm>
            <a:off x="638175" y="4070310"/>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NISM – SEBI Certification</a:t>
            </a:r>
          </a:p>
        </p:txBody>
      </p:sp>
      <p:sp>
        <p:nvSpPr>
          <p:cNvPr id="13" name="Rectangle 12"/>
          <p:cNvSpPr/>
          <p:nvPr/>
        </p:nvSpPr>
        <p:spPr>
          <a:xfrm>
            <a:off x="323850" y="3028950"/>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4" name="Rectangle 13"/>
          <p:cNvSpPr/>
          <p:nvPr/>
        </p:nvSpPr>
        <p:spPr>
          <a:xfrm>
            <a:off x="685800" y="3503682"/>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p>
          <a:p>
            <a:r>
              <a:rPr lang="en-US" sz="2000" b="1" dirty="0"/>
              <a:t>Why to Make Career in BFSI</a:t>
            </a:r>
          </a:p>
          <a:p>
            <a:endParaRPr lang="en-US" sz="2000" b="1" dirty="0"/>
          </a:p>
        </p:txBody>
      </p:sp>
      <p:sp>
        <p:nvSpPr>
          <p:cNvPr id="15" name="Rectangle 14"/>
          <p:cNvSpPr/>
          <p:nvPr/>
        </p:nvSpPr>
        <p:spPr>
          <a:xfrm>
            <a:off x="323850" y="3515644"/>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22" name="Rectangle 21"/>
          <p:cNvSpPr/>
          <p:nvPr/>
        </p:nvSpPr>
        <p:spPr>
          <a:xfrm>
            <a:off x="638175" y="3028950"/>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Power of Compounding in Life</a:t>
            </a:r>
          </a:p>
        </p:txBody>
      </p:sp>
      <p:sp>
        <p:nvSpPr>
          <p:cNvPr id="23" name="Rectangle 22"/>
          <p:cNvSpPr/>
          <p:nvPr/>
        </p:nvSpPr>
        <p:spPr>
          <a:xfrm>
            <a:off x="323850" y="4070310"/>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6" name="Rectangle 15"/>
          <p:cNvSpPr/>
          <p:nvPr/>
        </p:nvSpPr>
        <p:spPr>
          <a:xfrm>
            <a:off x="628650" y="4603710"/>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How to Complaint Against Fraud</a:t>
            </a:r>
          </a:p>
        </p:txBody>
      </p:sp>
      <p:sp>
        <p:nvSpPr>
          <p:cNvPr id="17" name="Rectangle 16"/>
          <p:cNvSpPr/>
          <p:nvPr/>
        </p:nvSpPr>
        <p:spPr>
          <a:xfrm>
            <a:off x="323850" y="4603710"/>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1" y="1581150"/>
            <a:ext cx="4038600" cy="3401930"/>
          </a:xfrm>
          <a:prstGeom prst="rect">
            <a:avLst/>
          </a:prstGeom>
        </p:spPr>
      </p:pic>
      <p:sp>
        <p:nvSpPr>
          <p:cNvPr id="20" name="Rectangle 19"/>
          <p:cNvSpPr/>
          <p:nvPr/>
        </p:nvSpPr>
        <p:spPr>
          <a:xfrm>
            <a:off x="638175" y="2578209"/>
            <a:ext cx="3886200" cy="381000"/>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Understand Stock Market</a:t>
            </a:r>
          </a:p>
        </p:txBody>
      </p:sp>
      <p:sp>
        <p:nvSpPr>
          <p:cNvPr id="21" name="Rectangle 20"/>
          <p:cNvSpPr/>
          <p:nvPr/>
        </p:nvSpPr>
        <p:spPr>
          <a:xfrm>
            <a:off x="327660" y="2578209"/>
            <a:ext cx="274320" cy="3810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Tree>
    <p:extLst>
      <p:ext uri="{BB962C8B-B14F-4D97-AF65-F5344CB8AC3E}">
        <p14:creationId xmlns:p14="http://schemas.microsoft.com/office/powerpoint/2010/main" val="1764533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651272"/>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IN" sz="2100" dirty="0">
                <a:solidFill>
                  <a:schemeClr val="bg1"/>
                </a:solidFill>
              </a:rPr>
              <a:t>                Why to Invest in Stock Market</a:t>
            </a:r>
          </a:p>
        </p:txBody>
      </p:sp>
      <p:sp>
        <p:nvSpPr>
          <p:cNvPr id="3" name="Content Placeholder 2"/>
          <p:cNvSpPr>
            <a:spLocks noGrp="1"/>
          </p:cNvSpPr>
          <p:nvPr>
            <p:ph idx="1"/>
          </p:nvPr>
        </p:nvSpPr>
        <p:spPr>
          <a:solidFill>
            <a:srgbClr val="0070C0"/>
          </a:solidFill>
        </p:spPr>
        <p:style>
          <a:lnRef idx="2">
            <a:schemeClr val="dk1"/>
          </a:lnRef>
          <a:fillRef idx="1">
            <a:schemeClr val="lt1"/>
          </a:fillRef>
          <a:effectRef idx="0">
            <a:schemeClr val="dk1"/>
          </a:effectRef>
          <a:fontRef idx="minor">
            <a:schemeClr val="dk1"/>
          </a:fontRef>
        </p:style>
        <p:txBody>
          <a:bodyPr>
            <a:noAutofit/>
          </a:bodyPr>
          <a:lstStyle/>
          <a:p>
            <a:r>
              <a:rPr lang="en-US" sz="1800" dirty="0">
                <a:solidFill>
                  <a:schemeClr val="bg1"/>
                </a:solidFill>
              </a:rPr>
              <a:t>Stock Market investments offer you benefits like </a:t>
            </a:r>
          </a:p>
          <a:p>
            <a:r>
              <a:rPr lang="en-US" sz="1800" dirty="0">
                <a:solidFill>
                  <a:schemeClr val="bg1"/>
                </a:solidFill>
              </a:rPr>
              <a:t>Liquidity </a:t>
            </a:r>
          </a:p>
          <a:p>
            <a:r>
              <a:rPr lang="en-US" sz="1800" dirty="0">
                <a:solidFill>
                  <a:schemeClr val="bg1"/>
                </a:solidFill>
              </a:rPr>
              <a:t>Flexibility of amounts invested </a:t>
            </a:r>
          </a:p>
          <a:p>
            <a:r>
              <a:rPr lang="en-US" sz="1800" dirty="0">
                <a:solidFill>
                  <a:schemeClr val="bg1"/>
                </a:solidFill>
              </a:rPr>
              <a:t>Operated under high level of regulatory framework to safeguard investor rights </a:t>
            </a:r>
          </a:p>
          <a:p>
            <a:r>
              <a:rPr lang="en-US" sz="1800" dirty="0">
                <a:solidFill>
                  <a:schemeClr val="bg1"/>
                </a:solidFill>
              </a:rPr>
              <a:t>Technology based Investment </a:t>
            </a:r>
          </a:p>
          <a:p>
            <a:r>
              <a:rPr lang="en-US" sz="1800" dirty="0">
                <a:solidFill>
                  <a:schemeClr val="bg1"/>
                </a:solidFill>
              </a:rPr>
              <a:t>High return </a:t>
            </a:r>
          </a:p>
          <a:p>
            <a:r>
              <a:rPr lang="en-US" sz="1800" dirty="0">
                <a:solidFill>
                  <a:schemeClr val="bg1"/>
                </a:solidFill>
              </a:rPr>
              <a:t>Capital growth </a:t>
            </a:r>
          </a:p>
          <a:p>
            <a:r>
              <a:rPr lang="en-US" sz="1800" dirty="0">
                <a:solidFill>
                  <a:schemeClr val="bg1"/>
                </a:solidFill>
              </a:rPr>
              <a:t>Dividend </a:t>
            </a:r>
          </a:p>
          <a:p>
            <a:pPr marL="0" indent="0">
              <a:buNone/>
            </a:pPr>
            <a:br>
              <a:rPr lang="en-IN" sz="1800" dirty="0">
                <a:solidFill>
                  <a:schemeClr val="bg1"/>
                </a:solidFill>
              </a:rPr>
            </a:br>
            <a:r>
              <a:rPr lang="en-IN" sz="1800" dirty="0">
                <a:solidFill>
                  <a:schemeClr val="bg1"/>
                </a:solidFill>
              </a:rPr>
              <a:t> </a:t>
            </a:r>
          </a:p>
        </p:txBody>
      </p:sp>
      <p:sp>
        <p:nvSpPr>
          <p:cNvPr id="4" name="Date Placeholder 3"/>
          <p:cNvSpPr>
            <a:spLocks noGrp="1"/>
          </p:cNvSpPr>
          <p:nvPr>
            <p:ph type="dt" sz="half" idx="10"/>
          </p:nvPr>
        </p:nvSpPr>
        <p:spPr/>
        <p:txBody>
          <a:bodyPr/>
          <a:lstStyle/>
          <a:p>
            <a:fld id="{76C33089-809F-46C6-9189-470A31916C1E}" type="datetime3">
              <a:rPr lang="en-US" smtClean="0"/>
              <a:t>1 February 2020</a:t>
            </a:fld>
            <a:endParaRPr lang="en-US"/>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20</a:t>
            </a:fld>
            <a:endParaRPr lang="en-US"/>
          </a:p>
        </p:txBody>
      </p:sp>
      <p:sp>
        <p:nvSpPr>
          <p:cNvPr id="7" name="Footer Placeholder 6"/>
          <p:cNvSpPr>
            <a:spLocks noGrp="1"/>
          </p:cNvSpPr>
          <p:nvPr>
            <p:ph type="ftr" sz="quarter" idx="11"/>
          </p:nvPr>
        </p:nvSpPr>
        <p:spPr/>
        <p:txBody>
          <a:bodyPr/>
          <a:lstStyle/>
          <a:p>
            <a:r>
              <a:rPr lang="en-US"/>
              <a:t>www.isfm.co.in</a:t>
            </a:r>
          </a:p>
        </p:txBody>
      </p:sp>
      <p:pic>
        <p:nvPicPr>
          <p:cNvPr id="8" name="Picture 7">
            <a:extLst>
              <a:ext uri="{FF2B5EF4-FFF2-40B4-BE49-F238E27FC236}">
                <a16:creationId xmlns:a16="http://schemas.microsoft.com/office/drawing/2014/main" id="{AF96F68E-C49A-4AA4-AA1E-77A2483FA4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41504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651272"/>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IN" sz="2100" dirty="0">
                <a:solidFill>
                  <a:schemeClr val="bg1"/>
                </a:solidFill>
              </a:rPr>
              <a:t>               Top Mistakes for investment</a:t>
            </a:r>
          </a:p>
        </p:txBody>
      </p:sp>
      <p:sp>
        <p:nvSpPr>
          <p:cNvPr id="3" name="Content Placeholder 2"/>
          <p:cNvSpPr>
            <a:spLocks noGrp="1"/>
          </p:cNvSpPr>
          <p:nvPr>
            <p:ph idx="1"/>
          </p:nvPr>
        </p:nvSpPr>
        <p:spPr>
          <a:solidFill>
            <a:srgbClr val="0070C0"/>
          </a:solidFill>
        </p:spPr>
        <p:style>
          <a:lnRef idx="2">
            <a:schemeClr val="dk1"/>
          </a:lnRef>
          <a:fillRef idx="1">
            <a:schemeClr val="lt1"/>
          </a:fillRef>
          <a:effectRef idx="0">
            <a:schemeClr val="dk1"/>
          </a:effectRef>
          <a:fontRef idx="minor">
            <a:schemeClr val="dk1"/>
          </a:fontRef>
        </p:style>
        <p:txBody>
          <a:bodyPr>
            <a:noAutofit/>
          </a:bodyPr>
          <a:lstStyle/>
          <a:p>
            <a:r>
              <a:rPr lang="en-US" sz="1800" dirty="0">
                <a:solidFill>
                  <a:schemeClr val="bg1"/>
                </a:solidFill>
              </a:rPr>
              <a:t> Trade without learning</a:t>
            </a:r>
          </a:p>
          <a:p>
            <a:r>
              <a:rPr lang="en-US" sz="1800" dirty="0">
                <a:solidFill>
                  <a:schemeClr val="bg1"/>
                </a:solidFill>
              </a:rPr>
              <a:t>Trade with small capital with big margin</a:t>
            </a:r>
          </a:p>
          <a:p>
            <a:r>
              <a:rPr lang="en-US" sz="1800" dirty="0">
                <a:solidFill>
                  <a:schemeClr val="bg1"/>
                </a:solidFill>
              </a:rPr>
              <a:t>Don’t use the stop loss level</a:t>
            </a:r>
          </a:p>
          <a:p>
            <a:r>
              <a:rPr lang="en-US" sz="1800" dirty="0">
                <a:solidFill>
                  <a:schemeClr val="bg1"/>
                </a:solidFill>
              </a:rPr>
              <a:t>Fail to calculate risk and reward ratio</a:t>
            </a:r>
          </a:p>
          <a:p>
            <a:r>
              <a:rPr lang="en-US" sz="1800" dirty="0">
                <a:solidFill>
                  <a:schemeClr val="bg1"/>
                </a:solidFill>
              </a:rPr>
              <a:t>Missing of analysis knowledge</a:t>
            </a:r>
          </a:p>
          <a:p>
            <a:r>
              <a:rPr lang="en-US" sz="1800" dirty="0">
                <a:solidFill>
                  <a:schemeClr val="bg1"/>
                </a:solidFill>
              </a:rPr>
              <a:t>Not able to control greed and emotions</a:t>
            </a:r>
          </a:p>
          <a:p>
            <a:r>
              <a:rPr lang="en-US" sz="1800" dirty="0">
                <a:solidFill>
                  <a:schemeClr val="bg1"/>
                </a:solidFill>
              </a:rPr>
              <a:t>Dealing with unauthorized intermediaries  </a:t>
            </a:r>
          </a:p>
          <a:p>
            <a:pPr marL="0" indent="0">
              <a:buNone/>
            </a:pPr>
            <a:br>
              <a:rPr lang="en-IN" sz="1800" dirty="0">
                <a:solidFill>
                  <a:schemeClr val="bg1"/>
                </a:solidFill>
              </a:rPr>
            </a:br>
            <a:r>
              <a:rPr lang="en-IN" sz="1800" dirty="0">
                <a:solidFill>
                  <a:schemeClr val="bg1"/>
                </a:solidFill>
              </a:rPr>
              <a:t> </a:t>
            </a:r>
          </a:p>
        </p:txBody>
      </p:sp>
      <p:sp>
        <p:nvSpPr>
          <p:cNvPr id="4" name="Date Placeholder 3"/>
          <p:cNvSpPr>
            <a:spLocks noGrp="1"/>
          </p:cNvSpPr>
          <p:nvPr>
            <p:ph type="dt" sz="half" idx="10"/>
          </p:nvPr>
        </p:nvSpPr>
        <p:spPr/>
        <p:txBody>
          <a:bodyPr/>
          <a:lstStyle/>
          <a:p>
            <a:fld id="{ED40DD5B-9500-47E3-9E61-00084BC1A725}" type="datetime3">
              <a:rPr lang="en-US" smtClean="0"/>
              <a:t>1 February 2020</a:t>
            </a:fld>
            <a:endParaRPr lang="en-US"/>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21</a:t>
            </a:fld>
            <a:endParaRPr lang="en-US"/>
          </a:p>
        </p:txBody>
      </p:sp>
      <p:sp>
        <p:nvSpPr>
          <p:cNvPr id="7" name="Footer Placeholder 6"/>
          <p:cNvSpPr>
            <a:spLocks noGrp="1"/>
          </p:cNvSpPr>
          <p:nvPr>
            <p:ph type="ftr" sz="quarter" idx="11"/>
          </p:nvPr>
        </p:nvSpPr>
        <p:spPr/>
        <p:txBody>
          <a:bodyPr/>
          <a:lstStyle/>
          <a:p>
            <a:r>
              <a:rPr lang="en-US"/>
              <a:t>www.isfm.co.in</a:t>
            </a:r>
          </a:p>
        </p:txBody>
      </p:sp>
      <p:pic>
        <p:nvPicPr>
          <p:cNvPr id="8" name="Picture 7">
            <a:extLst>
              <a:ext uri="{FF2B5EF4-FFF2-40B4-BE49-F238E27FC236}">
                <a16:creationId xmlns:a16="http://schemas.microsoft.com/office/drawing/2014/main" id="{1C666F92-E34D-4707-85E6-90351229B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57481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000750" cy="628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itchFamily="34" charset="0"/>
                <a:cs typeface="Arial" pitchFamily="34" charset="0"/>
              </a:rPr>
              <a:t>Financial Markets</a:t>
            </a:r>
          </a:p>
        </p:txBody>
      </p:sp>
      <p:sp>
        <p:nvSpPr>
          <p:cNvPr id="3" name="Rectangle 2"/>
          <p:cNvSpPr/>
          <p:nvPr/>
        </p:nvSpPr>
        <p:spPr>
          <a:xfrm>
            <a:off x="3543300" y="914400"/>
            <a:ext cx="1943100" cy="342900"/>
          </a:xfrm>
          <a:prstGeom prst="rect">
            <a:avLst/>
          </a:prstGeom>
          <a:solidFill>
            <a:srgbClr val="0070C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350" dirty="0">
                <a:solidFill>
                  <a:schemeClr val="bg1"/>
                </a:solidFill>
                <a:latin typeface="Arial" pitchFamily="34" charset="0"/>
                <a:cs typeface="Arial" pitchFamily="34" charset="0"/>
              </a:rPr>
              <a:t>Financial System</a:t>
            </a:r>
          </a:p>
        </p:txBody>
      </p:sp>
      <p:sp>
        <p:nvSpPr>
          <p:cNvPr id="5" name="Rectangle 4"/>
          <p:cNvSpPr/>
          <p:nvPr/>
        </p:nvSpPr>
        <p:spPr>
          <a:xfrm>
            <a:off x="1543050" y="1657350"/>
            <a:ext cx="102870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Financial Markets</a:t>
            </a:r>
          </a:p>
        </p:txBody>
      </p:sp>
      <p:sp>
        <p:nvSpPr>
          <p:cNvPr id="6" name="Rectangle 5"/>
          <p:cNvSpPr/>
          <p:nvPr/>
        </p:nvSpPr>
        <p:spPr>
          <a:xfrm>
            <a:off x="2771775" y="1657350"/>
            <a:ext cx="102870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Financial Instruments</a:t>
            </a:r>
          </a:p>
        </p:txBody>
      </p:sp>
      <p:sp>
        <p:nvSpPr>
          <p:cNvPr id="7" name="Rectangle 6"/>
          <p:cNvSpPr/>
          <p:nvPr/>
        </p:nvSpPr>
        <p:spPr>
          <a:xfrm>
            <a:off x="4000500" y="1657350"/>
            <a:ext cx="102870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Financial Participants</a:t>
            </a:r>
          </a:p>
        </p:txBody>
      </p:sp>
      <p:sp>
        <p:nvSpPr>
          <p:cNvPr id="8" name="Rectangle 7"/>
          <p:cNvSpPr/>
          <p:nvPr/>
        </p:nvSpPr>
        <p:spPr>
          <a:xfrm>
            <a:off x="5229225" y="1657350"/>
            <a:ext cx="102870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Financial Regulator</a:t>
            </a:r>
          </a:p>
        </p:txBody>
      </p:sp>
      <p:sp>
        <p:nvSpPr>
          <p:cNvPr id="9" name="Rectangle 8"/>
          <p:cNvSpPr/>
          <p:nvPr/>
        </p:nvSpPr>
        <p:spPr>
          <a:xfrm>
            <a:off x="6457950" y="1657350"/>
            <a:ext cx="102870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Financial Services</a:t>
            </a:r>
          </a:p>
        </p:txBody>
      </p:sp>
      <p:cxnSp>
        <p:nvCxnSpPr>
          <p:cNvPr id="12" name="Elbow Connector 11"/>
          <p:cNvCxnSpPr>
            <a:stCxn id="3" idx="2"/>
            <a:endCxn id="5" idx="0"/>
          </p:cNvCxnSpPr>
          <p:nvPr/>
        </p:nvCxnSpPr>
        <p:spPr>
          <a:xfrm rot="5400000">
            <a:off x="3086100" y="228600"/>
            <a:ext cx="400050" cy="24574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3" name="Elbow Connector 12"/>
          <p:cNvCxnSpPr>
            <a:stCxn id="3" idx="2"/>
            <a:endCxn id="6" idx="0"/>
          </p:cNvCxnSpPr>
          <p:nvPr/>
        </p:nvCxnSpPr>
        <p:spPr>
          <a:xfrm rot="5400000">
            <a:off x="3700463" y="842963"/>
            <a:ext cx="400050" cy="122872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6" name="Elbow Connector 15"/>
          <p:cNvCxnSpPr>
            <a:stCxn id="3" idx="2"/>
            <a:endCxn id="7" idx="0"/>
          </p:cNvCxnSpPr>
          <p:nvPr/>
        </p:nvCxnSpPr>
        <p:spPr>
          <a:xfrm rot="5400000">
            <a:off x="4314825" y="1457325"/>
            <a:ext cx="400050" cy="119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stCxn id="3" idx="2"/>
            <a:endCxn id="8" idx="0"/>
          </p:cNvCxnSpPr>
          <p:nvPr/>
        </p:nvCxnSpPr>
        <p:spPr>
          <a:xfrm rot="16200000" flipH="1">
            <a:off x="4929188" y="842963"/>
            <a:ext cx="400050" cy="122872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3" idx="2"/>
            <a:endCxn id="9" idx="0"/>
          </p:cNvCxnSpPr>
          <p:nvPr/>
        </p:nvCxnSpPr>
        <p:spPr>
          <a:xfrm rot="16200000" flipH="1">
            <a:off x="5543550" y="228600"/>
            <a:ext cx="400050" cy="24574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1657350" y="2486025"/>
            <a:ext cx="1028700" cy="428625"/>
          </a:xfrm>
          <a:prstGeom prst="rect">
            <a:avLst/>
          </a:prstGeom>
          <a:solidFill>
            <a:srgbClr val="0070C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Capital   Markets</a:t>
            </a:r>
          </a:p>
        </p:txBody>
      </p:sp>
      <p:sp>
        <p:nvSpPr>
          <p:cNvPr id="23" name="Rectangle 22"/>
          <p:cNvSpPr/>
          <p:nvPr/>
        </p:nvSpPr>
        <p:spPr>
          <a:xfrm>
            <a:off x="2743200" y="2486025"/>
            <a:ext cx="1028700" cy="428625"/>
          </a:xfrm>
          <a:prstGeom prst="rect">
            <a:avLst/>
          </a:prstGeom>
          <a:solidFill>
            <a:srgbClr val="0070C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Money   Markets</a:t>
            </a:r>
          </a:p>
        </p:txBody>
      </p:sp>
      <p:sp>
        <p:nvSpPr>
          <p:cNvPr id="24" name="Rectangle 23"/>
          <p:cNvSpPr/>
          <p:nvPr/>
        </p:nvSpPr>
        <p:spPr>
          <a:xfrm>
            <a:off x="3829050" y="2486025"/>
            <a:ext cx="1028700" cy="428625"/>
          </a:xfrm>
          <a:prstGeom prst="rect">
            <a:avLst/>
          </a:prstGeom>
          <a:solidFill>
            <a:srgbClr val="0070C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050" dirty="0" err="1">
                <a:solidFill>
                  <a:schemeClr val="bg1"/>
                </a:solidFill>
                <a:latin typeface="Arial" pitchFamily="34" charset="0"/>
                <a:cs typeface="Arial" pitchFamily="34" charset="0"/>
              </a:rPr>
              <a:t>Forex</a:t>
            </a:r>
            <a:r>
              <a:rPr lang="en-US" sz="1050" dirty="0">
                <a:solidFill>
                  <a:schemeClr val="bg1"/>
                </a:solidFill>
                <a:latin typeface="Arial" pitchFamily="34" charset="0"/>
                <a:cs typeface="Arial" pitchFamily="34" charset="0"/>
              </a:rPr>
              <a:t>     Markets</a:t>
            </a:r>
          </a:p>
        </p:txBody>
      </p:sp>
      <p:sp>
        <p:nvSpPr>
          <p:cNvPr id="25" name="Rectangle 24"/>
          <p:cNvSpPr/>
          <p:nvPr/>
        </p:nvSpPr>
        <p:spPr>
          <a:xfrm>
            <a:off x="4914900" y="2486025"/>
            <a:ext cx="1028700" cy="428625"/>
          </a:xfrm>
          <a:prstGeom prst="rect">
            <a:avLst/>
          </a:prstGeom>
          <a:solidFill>
            <a:srgbClr val="0070C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Commodity Markets</a:t>
            </a:r>
          </a:p>
        </p:txBody>
      </p:sp>
      <p:cxnSp>
        <p:nvCxnSpPr>
          <p:cNvPr id="27" name="Elbow Connector 26"/>
          <p:cNvCxnSpPr>
            <a:stCxn id="5" idx="2"/>
            <a:endCxn id="21" idx="0"/>
          </p:cNvCxnSpPr>
          <p:nvPr/>
        </p:nvCxnSpPr>
        <p:spPr>
          <a:xfrm rot="16200000" flipH="1">
            <a:off x="1914525" y="2228850"/>
            <a:ext cx="400050" cy="1143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9" name="Elbow Connector 28"/>
          <p:cNvCxnSpPr>
            <a:stCxn id="5" idx="2"/>
            <a:endCxn id="23" idx="0"/>
          </p:cNvCxnSpPr>
          <p:nvPr/>
        </p:nvCxnSpPr>
        <p:spPr>
          <a:xfrm rot="16200000" flipH="1">
            <a:off x="2457450" y="1685925"/>
            <a:ext cx="400050" cy="12001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3" name="Elbow Connector 32"/>
          <p:cNvCxnSpPr>
            <a:stCxn id="5" idx="2"/>
            <a:endCxn id="24" idx="0"/>
          </p:cNvCxnSpPr>
          <p:nvPr/>
        </p:nvCxnSpPr>
        <p:spPr>
          <a:xfrm rot="16200000" flipH="1">
            <a:off x="3000375" y="1143000"/>
            <a:ext cx="400050" cy="22860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Elbow Connector 35"/>
          <p:cNvCxnSpPr>
            <a:stCxn id="5" idx="2"/>
            <a:endCxn id="25" idx="0"/>
          </p:cNvCxnSpPr>
          <p:nvPr/>
        </p:nvCxnSpPr>
        <p:spPr>
          <a:xfrm rot="16200000" flipH="1">
            <a:off x="3543300" y="600075"/>
            <a:ext cx="400050" cy="33718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1428750" y="3314700"/>
            <a:ext cx="85725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Primary Markets</a:t>
            </a:r>
          </a:p>
        </p:txBody>
      </p:sp>
      <p:sp>
        <p:nvSpPr>
          <p:cNvPr id="40" name="Rectangle 39"/>
          <p:cNvSpPr/>
          <p:nvPr/>
        </p:nvSpPr>
        <p:spPr>
          <a:xfrm>
            <a:off x="2343150" y="3314700"/>
            <a:ext cx="85725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Secondary Markets</a:t>
            </a:r>
          </a:p>
        </p:txBody>
      </p:sp>
      <p:sp>
        <p:nvSpPr>
          <p:cNvPr id="41" name="Rectangle 40"/>
          <p:cNvSpPr/>
          <p:nvPr/>
        </p:nvSpPr>
        <p:spPr>
          <a:xfrm>
            <a:off x="4457700" y="3314700"/>
            <a:ext cx="85725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Certificate of Deposits</a:t>
            </a:r>
          </a:p>
        </p:txBody>
      </p:sp>
      <p:sp>
        <p:nvSpPr>
          <p:cNvPr id="26" name="Rectangle 25"/>
          <p:cNvSpPr/>
          <p:nvPr/>
        </p:nvSpPr>
        <p:spPr>
          <a:xfrm>
            <a:off x="5372100" y="3314700"/>
            <a:ext cx="85725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Commercial Paper</a:t>
            </a:r>
          </a:p>
        </p:txBody>
      </p:sp>
      <p:sp>
        <p:nvSpPr>
          <p:cNvPr id="28" name="Rectangle 27"/>
          <p:cNvSpPr/>
          <p:nvPr/>
        </p:nvSpPr>
        <p:spPr>
          <a:xfrm>
            <a:off x="6286500" y="3314700"/>
            <a:ext cx="85725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Call Money </a:t>
            </a:r>
          </a:p>
        </p:txBody>
      </p:sp>
      <p:sp>
        <p:nvSpPr>
          <p:cNvPr id="31" name="Rectangle 30"/>
          <p:cNvSpPr/>
          <p:nvPr/>
        </p:nvSpPr>
        <p:spPr>
          <a:xfrm>
            <a:off x="3543300" y="3314700"/>
            <a:ext cx="857250" cy="428625"/>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Treasury Bills</a:t>
            </a:r>
          </a:p>
        </p:txBody>
      </p:sp>
      <p:cxnSp>
        <p:nvCxnSpPr>
          <p:cNvPr id="34" name="Elbow Connector 33"/>
          <p:cNvCxnSpPr>
            <a:stCxn id="21" idx="2"/>
            <a:endCxn id="39" idx="0"/>
          </p:cNvCxnSpPr>
          <p:nvPr/>
        </p:nvCxnSpPr>
        <p:spPr>
          <a:xfrm rot="5400000">
            <a:off x="1814513" y="2957513"/>
            <a:ext cx="400050" cy="31432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5" name="Elbow Connector 34"/>
          <p:cNvCxnSpPr>
            <a:stCxn id="21" idx="2"/>
            <a:endCxn id="40" idx="0"/>
          </p:cNvCxnSpPr>
          <p:nvPr/>
        </p:nvCxnSpPr>
        <p:spPr>
          <a:xfrm rot="16200000" flipH="1">
            <a:off x="2271713" y="2814638"/>
            <a:ext cx="400050" cy="6000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2" name="Elbow Connector 41"/>
          <p:cNvCxnSpPr>
            <a:stCxn id="23" idx="2"/>
            <a:endCxn id="31" idx="0"/>
          </p:cNvCxnSpPr>
          <p:nvPr/>
        </p:nvCxnSpPr>
        <p:spPr>
          <a:xfrm rot="16200000" flipH="1">
            <a:off x="3414713" y="2757488"/>
            <a:ext cx="400050" cy="7143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23" idx="2"/>
            <a:endCxn id="41" idx="0"/>
          </p:cNvCxnSpPr>
          <p:nvPr/>
        </p:nvCxnSpPr>
        <p:spPr>
          <a:xfrm rot="16200000" flipH="1">
            <a:off x="3871913" y="2300288"/>
            <a:ext cx="400050" cy="16287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9" name="Elbow Connector 48"/>
          <p:cNvCxnSpPr>
            <a:stCxn id="23" idx="2"/>
            <a:endCxn id="26" idx="0"/>
          </p:cNvCxnSpPr>
          <p:nvPr/>
        </p:nvCxnSpPr>
        <p:spPr>
          <a:xfrm rot="16200000" flipH="1">
            <a:off x="4329113" y="1843088"/>
            <a:ext cx="400050" cy="25431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23" idx="2"/>
            <a:endCxn id="28" idx="0"/>
          </p:cNvCxnSpPr>
          <p:nvPr/>
        </p:nvCxnSpPr>
        <p:spPr>
          <a:xfrm rot="16200000" flipH="1">
            <a:off x="4786313" y="1385888"/>
            <a:ext cx="400050" cy="34575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55" name="Rectangle 54"/>
          <p:cNvSpPr/>
          <p:nvPr/>
        </p:nvSpPr>
        <p:spPr>
          <a:xfrm>
            <a:off x="1485900" y="4057650"/>
            <a:ext cx="742950" cy="342900"/>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Equity</a:t>
            </a:r>
          </a:p>
        </p:txBody>
      </p:sp>
      <p:sp>
        <p:nvSpPr>
          <p:cNvPr id="56" name="Rectangle 55"/>
          <p:cNvSpPr/>
          <p:nvPr/>
        </p:nvSpPr>
        <p:spPr>
          <a:xfrm>
            <a:off x="2343150" y="4057650"/>
            <a:ext cx="742950" cy="342900"/>
          </a:xfrm>
          <a:prstGeom prst="rect">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50" dirty="0">
                <a:solidFill>
                  <a:schemeClr val="bg1"/>
                </a:solidFill>
                <a:latin typeface="Arial" pitchFamily="34" charset="0"/>
                <a:cs typeface="Arial" pitchFamily="34" charset="0"/>
              </a:rPr>
              <a:t>Debt</a:t>
            </a:r>
          </a:p>
        </p:txBody>
      </p:sp>
      <p:cxnSp>
        <p:nvCxnSpPr>
          <p:cNvPr id="58" name="Elbow Connector 57"/>
          <p:cNvCxnSpPr>
            <a:stCxn id="39" idx="2"/>
            <a:endCxn id="55" idx="0"/>
          </p:cNvCxnSpPr>
          <p:nvPr/>
        </p:nvCxnSpPr>
        <p:spPr>
          <a:xfrm rot="5400000">
            <a:off x="1700213" y="3900488"/>
            <a:ext cx="314325" cy="119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9" idx="2"/>
            <a:endCxn id="56" idx="0"/>
          </p:cNvCxnSpPr>
          <p:nvPr/>
        </p:nvCxnSpPr>
        <p:spPr>
          <a:xfrm rot="16200000" flipH="1">
            <a:off x="2128838" y="3471863"/>
            <a:ext cx="314325" cy="8572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0" idx="2"/>
            <a:endCxn id="55" idx="0"/>
          </p:cNvCxnSpPr>
          <p:nvPr/>
        </p:nvCxnSpPr>
        <p:spPr>
          <a:xfrm rot="5400000">
            <a:off x="2157413" y="3443288"/>
            <a:ext cx="314325" cy="91440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5" name="Elbow Connector 64"/>
          <p:cNvCxnSpPr>
            <a:stCxn id="40" idx="2"/>
            <a:endCxn id="56" idx="0"/>
          </p:cNvCxnSpPr>
          <p:nvPr/>
        </p:nvCxnSpPr>
        <p:spPr>
          <a:xfrm rot="5400000">
            <a:off x="2586038" y="3871913"/>
            <a:ext cx="314325" cy="571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 name="Date Placeholder 1"/>
          <p:cNvSpPr>
            <a:spLocks noGrp="1"/>
          </p:cNvSpPr>
          <p:nvPr>
            <p:ph type="dt" sz="half" idx="10"/>
          </p:nvPr>
        </p:nvSpPr>
        <p:spPr/>
        <p:txBody>
          <a:bodyPr/>
          <a:lstStyle/>
          <a:p>
            <a:fld id="{D36BDA1F-013E-4BF7-A373-835B3BF95266}" type="datetime3">
              <a:rPr lang="en-US" smtClean="0"/>
              <a:t>1 February 2020</a:t>
            </a:fld>
            <a:endParaRPr lang="en-US"/>
          </a:p>
        </p:txBody>
      </p:sp>
      <p:sp>
        <p:nvSpPr>
          <p:cNvPr id="11" name="Footer Placeholder 10"/>
          <p:cNvSpPr>
            <a:spLocks noGrp="1"/>
          </p:cNvSpPr>
          <p:nvPr>
            <p:ph type="ftr" sz="quarter" idx="11"/>
          </p:nvPr>
        </p:nvSpPr>
        <p:spPr/>
        <p:txBody>
          <a:bodyPr/>
          <a:lstStyle/>
          <a:p>
            <a:r>
              <a:rPr lang="en-US" dirty="0">
                <a:solidFill>
                  <a:schemeClr val="tx1"/>
                </a:solidFill>
              </a:rPr>
              <a:t> </a:t>
            </a:r>
          </a:p>
        </p:txBody>
      </p:sp>
    </p:spTree>
    <p:extLst>
      <p:ext uri="{BB962C8B-B14F-4D97-AF65-F5344CB8AC3E}">
        <p14:creationId xmlns:p14="http://schemas.microsoft.com/office/powerpoint/2010/main" val="319823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14300"/>
            <a:ext cx="3600450" cy="628650"/>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IN" sz="2100" dirty="0">
                <a:solidFill>
                  <a:schemeClr val="bg1"/>
                </a:solidFill>
              </a:rPr>
              <a:t>   Hierarchy of Stock Market</a:t>
            </a:r>
          </a:p>
        </p:txBody>
      </p:sp>
      <p:sp>
        <p:nvSpPr>
          <p:cNvPr id="4" name="Rectangle 3"/>
          <p:cNvSpPr/>
          <p:nvPr/>
        </p:nvSpPr>
        <p:spPr>
          <a:xfrm>
            <a:off x="3143250" y="857250"/>
            <a:ext cx="2800350"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Securities &amp; Exchange Board of India (SEBI)</a:t>
            </a:r>
          </a:p>
        </p:txBody>
      </p:sp>
      <p:sp>
        <p:nvSpPr>
          <p:cNvPr id="5" name="Rectangle 4"/>
          <p:cNvSpPr/>
          <p:nvPr/>
        </p:nvSpPr>
        <p:spPr>
          <a:xfrm>
            <a:off x="2371725" y="1688522"/>
            <a:ext cx="17716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National Securities Depository ltd </a:t>
            </a:r>
          </a:p>
          <a:p>
            <a:pPr algn="ctr"/>
            <a:r>
              <a:rPr lang="en-IN" sz="1350" dirty="0"/>
              <a:t>(NSDL)</a:t>
            </a:r>
          </a:p>
        </p:txBody>
      </p:sp>
      <p:sp>
        <p:nvSpPr>
          <p:cNvPr id="8" name="Rectangle 7"/>
          <p:cNvSpPr/>
          <p:nvPr/>
        </p:nvSpPr>
        <p:spPr>
          <a:xfrm>
            <a:off x="5057775" y="1688522"/>
            <a:ext cx="17716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Central Depository Services ltd </a:t>
            </a:r>
          </a:p>
          <a:p>
            <a:pPr algn="ctr"/>
            <a:r>
              <a:rPr lang="en-IN" sz="1350" dirty="0"/>
              <a:t>(CDSL)</a:t>
            </a:r>
          </a:p>
        </p:txBody>
      </p:sp>
      <p:sp>
        <p:nvSpPr>
          <p:cNvPr id="9" name="Rectangle 8"/>
          <p:cNvSpPr/>
          <p:nvPr/>
        </p:nvSpPr>
        <p:spPr>
          <a:xfrm>
            <a:off x="1257300" y="2914649"/>
            <a:ext cx="17716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National Stock Exchange of India (NSE)</a:t>
            </a:r>
          </a:p>
        </p:txBody>
      </p:sp>
      <p:sp>
        <p:nvSpPr>
          <p:cNvPr id="10" name="Rectangle 9"/>
          <p:cNvSpPr/>
          <p:nvPr/>
        </p:nvSpPr>
        <p:spPr>
          <a:xfrm>
            <a:off x="6057900" y="2914649"/>
            <a:ext cx="17716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Bombay Stock Exchange of India </a:t>
            </a:r>
          </a:p>
          <a:p>
            <a:pPr algn="ctr"/>
            <a:r>
              <a:rPr lang="en-IN" sz="1350" dirty="0"/>
              <a:t>(BSE)</a:t>
            </a:r>
          </a:p>
        </p:txBody>
      </p:sp>
      <p:sp>
        <p:nvSpPr>
          <p:cNvPr id="11" name="Rectangle 10"/>
          <p:cNvSpPr/>
          <p:nvPr/>
        </p:nvSpPr>
        <p:spPr>
          <a:xfrm>
            <a:off x="3771900" y="3028950"/>
            <a:ext cx="177165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Stock Brokers </a:t>
            </a:r>
          </a:p>
          <a:p>
            <a:pPr algn="ctr"/>
            <a:r>
              <a:rPr lang="en-IN" sz="1350" dirty="0"/>
              <a:t>&amp; </a:t>
            </a:r>
          </a:p>
          <a:p>
            <a:pPr algn="ctr"/>
            <a:r>
              <a:rPr lang="en-IN" sz="1350" dirty="0"/>
              <a:t>Sub Brokers</a:t>
            </a:r>
          </a:p>
        </p:txBody>
      </p:sp>
      <p:sp>
        <p:nvSpPr>
          <p:cNvPr id="12" name="Rectangle 11"/>
          <p:cNvSpPr/>
          <p:nvPr/>
        </p:nvSpPr>
        <p:spPr>
          <a:xfrm>
            <a:off x="3332884" y="4348596"/>
            <a:ext cx="2800350" cy="623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dirty="0"/>
              <a:t>Investors</a:t>
            </a:r>
          </a:p>
        </p:txBody>
      </p:sp>
      <p:sp>
        <p:nvSpPr>
          <p:cNvPr id="3" name="Date Placeholder 2"/>
          <p:cNvSpPr>
            <a:spLocks noGrp="1"/>
          </p:cNvSpPr>
          <p:nvPr>
            <p:ph type="dt" sz="half" idx="10"/>
          </p:nvPr>
        </p:nvSpPr>
        <p:spPr/>
        <p:txBody>
          <a:bodyPr/>
          <a:lstStyle/>
          <a:p>
            <a:fld id="{EC151D5B-F309-4416-9378-AC63F3DCEDCA}" type="datetime3">
              <a:rPr lang="en-US" smtClean="0"/>
              <a:t>1 February 2020</a:t>
            </a:fld>
            <a:endParaRPr lang="en-US"/>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23</a:t>
            </a:fld>
            <a:endParaRPr lang="en-US"/>
          </a:p>
        </p:txBody>
      </p:sp>
      <p:sp>
        <p:nvSpPr>
          <p:cNvPr id="7" name="Footer Placeholder 6"/>
          <p:cNvSpPr>
            <a:spLocks noGrp="1"/>
          </p:cNvSpPr>
          <p:nvPr>
            <p:ph type="ftr" sz="quarter" idx="11"/>
          </p:nvPr>
        </p:nvSpPr>
        <p:spPr/>
        <p:txBody>
          <a:bodyPr/>
          <a:lstStyle/>
          <a:p>
            <a:r>
              <a:rPr lang="en-US"/>
              <a:t>www.isfm.co.in</a:t>
            </a:r>
          </a:p>
        </p:txBody>
      </p:sp>
      <p:pic>
        <p:nvPicPr>
          <p:cNvPr id="13" name="Picture 12">
            <a:extLst>
              <a:ext uri="{FF2B5EF4-FFF2-40B4-BE49-F238E27FC236}">
                <a16:creationId xmlns:a16="http://schemas.microsoft.com/office/drawing/2014/main" id="{28515B84-C59F-40C8-B791-291169D52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358020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57350" y="400050"/>
            <a:ext cx="5772150"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rPr>
              <a:t>Financial Regulators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452050"/>
              </p:ext>
            </p:extLst>
          </p:nvPr>
        </p:nvGraphicFramePr>
        <p:xfrm>
          <a:off x="228600" y="1306864"/>
          <a:ext cx="8915400" cy="3808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057400" y="4057650"/>
            <a:ext cx="49149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accent6">
                    <a:lumMod val="50000"/>
                  </a:schemeClr>
                </a:solidFill>
              </a:rPr>
              <a:t>FINANCIAL MARKET</a:t>
            </a:r>
          </a:p>
        </p:txBody>
      </p:sp>
      <p:sp>
        <p:nvSpPr>
          <p:cNvPr id="3" name="Date Placeholder 2"/>
          <p:cNvSpPr>
            <a:spLocks noGrp="1"/>
          </p:cNvSpPr>
          <p:nvPr>
            <p:ph type="dt" sz="half" idx="10"/>
          </p:nvPr>
        </p:nvSpPr>
        <p:spPr/>
        <p:txBody>
          <a:bodyPr/>
          <a:lstStyle/>
          <a:p>
            <a:fld id="{65C9B9D1-C58E-4D82-B02A-314F0E47042D}" type="datetime3">
              <a:rPr lang="en-US" smtClean="0"/>
              <a:t>1 February 2020</a:t>
            </a:fld>
            <a:endParaRPr lang="en-US"/>
          </a:p>
        </p:txBody>
      </p:sp>
      <p:sp>
        <p:nvSpPr>
          <p:cNvPr id="4" name="Slide Number Placeholder 3"/>
          <p:cNvSpPr>
            <a:spLocks noGrp="1"/>
          </p:cNvSpPr>
          <p:nvPr>
            <p:ph type="sldNum" sz="quarter" idx="12"/>
          </p:nvPr>
        </p:nvSpPr>
        <p:spPr/>
        <p:txBody>
          <a:bodyPr>
            <a:normAutofit fontScale="47500" lnSpcReduction="20000"/>
          </a:bodyPr>
          <a:lstStyle/>
          <a:p>
            <a:fld id="{B6F15528-21DE-4FAA-801E-634DDDAF4B2B}" type="slidenum">
              <a:rPr lang="en-US" smtClean="0"/>
              <a:pPr/>
              <a:t>24</a:t>
            </a:fld>
            <a:endParaRPr lang="en-US"/>
          </a:p>
        </p:txBody>
      </p:sp>
      <p:sp>
        <p:nvSpPr>
          <p:cNvPr id="9" name="Footer Placeholder 8"/>
          <p:cNvSpPr>
            <a:spLocks noGrp="1"/>
          </p:cNvSpPr>
          <p:nvPr>
            <p:ph type="ftr" sz="quarter" idx="11"/>
          </p:nvPr>
        </p:nvSpPr>
        <p:spPr/>
        <p:txBody>
          <a:bodyPr/>
          <a:lstStyle/>
          <a:p>
            <a:r>
              <a:rPr lang="en-US"/>
              <a:t>www.isfm.co.in</a:t>
            </a:r>
          </a:p>
        </p:txBody>
      </p:sp>
      <p:pic>
        <p:nvPicPr>
          <p:cNvPr id="10" name="Picture 9">
            <a:extLst>
              <a:ext uri="{FF2B5EF4-FFF2-40B4-BE49-F238E27FC236}">
                <a16:creationId xmlns:a16="http://schemas.microsoft.com/office/drawing/2014/main" id="{E578E9BC-921C-4CC0-BFEB-055EDA89F7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4102679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graphicEl>
                                              <a:dgm id="{BC175107-206E-4C7E-9773-C0305FBB7AFF}"/>
                                            </p:graphicEl>
                                          </p:spTgt>
                                        </p:tgtEl>
                                        <p:attrNameLst>
                                          <p:attrName>style.visibility</p:attrName>
                                        </p:attrNameLst>
                                      </p:cBhvr>
                                      <p:to>
                                        <p:strVal val="visible"/>
                                      </p:to>
                                    </p:set>
                                    <p:animEffect transition="in" filter="checkerboard(across)">
                                      <p:cBhvr>
                                        <p:cTn id="7" dur="500"/>
                                        <p:tgtEl>
                                          <p:spTgt spid="8">
                                            <p:graphicEl>
                                              <a:dgm id="{BC175107-206E-4C7E-9773-C0305FBB7A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graphicEl>
                                              <a:dgm id="{2488991F-D437-4EF1-A806-CE06219F488D}"/>
                                            </p:graphicEl>
                                          </p:spTgt>
                                        </p:tgtEl>
                                        <p:attrNameLst>
                                          <p:attrName>style.visibility</p:attrName>
                                        </p:attrNameLst>
                                      </p:cBhvr>
                                      <p:to>
                                        <p:strVal val="visible"/>
                                      </p:to>
                                    </p:set>
                                    <p:animEffect transition="in" filter="checkerboard(across)">
                                      <p:cBhvr>
                                        <p:cTn id="12" dur="500"/>
                                        <p:tgtEl>
                                          <p:spTgt spid="8">
                                            <p:graphicEl>
                                              <a:dgm id="{2488991F-D437-4EF1-A806-CE06219F488D}"/>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graphicEl>
                                              <a:dgm id="{B227CAC5-72A6-4BF4-9809-FC0BE7624A44}"/>
                                            </p:graphicEl>
                                          </p:spTgt>
                                        </p:tgtEl>
                                        <p:attrNameLst>
                                          <p:attrName>style.visibility</p:attrName>
                                        </p:attrNameLst>
                                      </p:cBhvr>
                                      <p:to>
                                        <p:strVal val="visible"/>
                                      </p:to>
                                    </p:set>
                                    <p:animEffect transition="in" filter="checkerboard(across)">
                                      <p:cBhvr>
                                        <p:cTn id="15" dur="500"/>
                                        <p:tgtEl>
                                          <p:spTgt spid="8">
                                            <p:graphicEl>
                                              <a:dgm id="{B227CAC5-72A6-4BF4-9809-FC0BE7624A4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graphicEl>
                                              <a:dgm id="{DCDC7261-218A-41BA-9246-358746E971D4}"/>
                                            </p:graphicEl>
                                          </p:spTgt>
                                        </p:tgtEl>
                                        <p:attrNameLst>
                                          <p:attrName>style.visibility</p:attrName>
                                        </p:attrNameLst>
                                      </p:cBhvr>
                                      <p:to>
                                        <p:strVal val="visible"/>
                                      </p:to>
                                    </p:set>
                                    <p:animEffect transition="in" filter="checkerboard(across)">
                                      <p:cBhvr>
                                        <p:cTn id="20" dur="500"/>
                                        <p:tgtEl>
                                          <p:spTgt spid="8">
                                            <p:graphicEl>
                                              <a:dgm id="{DCDC7261-218A-41BA-9246-358746E971D4}"/>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graphicEl>
                                              <a:dgm id="{3E6BE4FC-888A-4C1D-9E35-C72F6A5241FF}"/>
                                            </p:graphicEl>
                                          </p:spTgt>
                                        </p:tgtEl>
                                        <p:attrNameLst>
                                          <p:attrName>style.visibility</p:attrName>
                                        </p:attrNameLst>
                                      </p:cBhvr>
                                      <p:to>
                                        <p:strVal val="visible"/>
                                      </p:to>
                                    </p:set>
                                    <p:animEffect transition="in" filter="checkerboard(across)">
                                      <p:cBhvr>
                                        <p:cTn id="23" dur="500"/>
                                        <p:tgtEl>
                                          <p:spTgt spid="8">
                                            <p:graphicEl>
                                              <a:dgm id="{3E6BE4FC-888A-4C1D-9E35-C72F6A5241F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graphicEl>
                                              <a:dgm id="{40B7E69A-CFB6-4A54-A604-53AF9954E415}"/>
                                            </p:graphicEl>
                                          </p:spTgt>
                                        </p:tgtEl>
                                        <p:attrNameLst>
                                          <p:attrName>style.visibility</p:attrName>
                                        </p:attrNameLst>
                                      </p:cBhvr>
                                      <p:to>
                                        <p:strVal val="visible"/>
                                      </p:to>
                                    </p:set>
                                    <p:animEffect transition="in" filter="checkerboard(across)">
                                      <p:cBhvr>
                                        <p:cTn id="28" dur="500"/>
                                        <p:tgtEl>
                                          <p:spTgt spid="8">
                                            <p:graphicEl>
                                              <a:dgm id="{40B7E69A-CFB6-4A54-A604-53AF9954E415}"/>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
                                            <p:graphicEl>
                                              <a:dgm id="{08C1423B-BCBD-4A8E-A59C-5C80C79FB9BB}"/>
                                            </p:graphicEl>
                                          </p:spTgt>
                                        </p:tgtEl>
                                        <p:attrNameLst>
                                          <p:attrName>style.visibility</p:attrName>
                                        </p:attrNameLst>
                                      </p:cBhvr>
                                      <p:to>
                                        <p:strVal val="visible"/>
                                      </p:to>
                                    </p:set>
                                    <p:animEffect transition="in" filter="checkerboard(across)">
                                      <p:cBhvr>
                                        <p:cTn id="31" dur="500"/>
                                        <p:tgtEl>
                                          <p:spTgt spid="8">
                                            <p:graphicEl>
                                              <a:dgm id="{08C1423B-BCBD-4A8E-A59C-5C80C79FB9B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graphicEl>
                                              <a:dgm id="{5E2726DA-D1DC-4DAE-8C20-AF46CA3AC0F8}"/>
                                            </p:graphicEl>
                                          </p:spTgt>
                                        </p:tgtEl>
                                        <p:attrNameLst>
                                          <p:attrName>style.visibility</p:attrName>
                                        </p:attrNameLst>
                                      </p:cBhvr>
                                      <p:to>
                                        <p:strVal val="visible"/>
                                      </p:to>
                                    </p:set>
                                    <p:animEffect transition="in" filter="checkerboard(across)">
                                      <p:cBhvr>
                                        <p:cTn id="36" dur="500"/>
                                        <p:tgtEl>
                                          <p:spTgt spid="8">
                                            <p:graphicEl>
                                              <a:dgm id="{5E2726DA-D1DC-4DAE-8C20-AF46CA3AC0F8}"/>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
                                            <p:graphicEl>
                                              <a:dgm id="{96CDE87B-C887-4BB2-BAED-F352AF989AA9}"/>
                                            </p:graphicEl>
                                          </p:spTgt>
                                        </p:tgtEl>
                                        <p:attrNameLst>
                                          <p:attrName>style.visibility</p:attrName>
                                        </p:attrNameLst>
                                      </p:cBhvr>
                                      <p:to>
                                        <p:strVal val="visible"/>
                                      </p:to>
                                    </p:set>
                                    <p:animEffect transition="in" filter="checkerboard(across)">
                                      <p:cBhvr>
                                        <p:cTn id="39" dur="500"/>
                                        <p:tgtEl>
                                          <p:spTgt spid="8">
                                            <p:graphicEl>
                                              <a:dgm id="{96CDE87B-C887-4BB2-BAED-F352AF989AA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8">
                                            <p:graphicEl>
                                              <a:dgm id="{8EC7C98B-8179-4901-9A7A-F8E68EB59929}"/>
                                            </p:graphicEl>
                                          </p:spTgt>
                                        </p:tgtEl>
                                        <p:attrNameLst>
                                          <p:attrName>style.visibility</p:attrName>
                                        </p:attrNameLst>
                                      </p:cBhvr>
                                      <p:to>
                                        <p:strVal val="visible"/>
                                      </p:to>
                                    </p:set>
                                    <p:animEffect transition="in" filter="checkerboard(across)">
                                      <p:cBhvr>
                                        <p:cTn id="44" dur="500"/>
                                        <p:tgtEl>
                                          <p:spTgt spid="8">
                                            <p:graphicEl>
                                              <a:dgm id="{8EC7C98B-8179-4901-9A7A-F8E68EB59929}"/>
                                            </p:graphic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8">
                                            <p:graphicEl>
                                              <a:dgm id="{2473025A-0328-4F80-AAAF-A350ECDB2D19}"/>
                                            </p:graphicEl>
                                          </p:spTgt>
                                        </p:tgtEl>
                                        <p:attrNameLst>
                                          <p:attrName>style.visibility</p:attrName>
                                        </p:attrNameLst>
                                      </p:cBhvr>
                                      <p:to>
                                        <p:strVal val="visible"/>
                                      </p:to>
                                    </p:set>
                                    <p:animEffect transition="in" filter="checkerboard(across)">
                                      <p:cBhvr>
                                        <p:cTn id="47" dur="500"/>
                                        <p:tgtEl>
                                          <p:spTgt spid="8">
                                            <p:graphicEl>
                                              <a:dgm id="{2473025A-0328-4F80-AAAF-A350ECDB2D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19046"/>
            <a:ext cx="6172200" cy="479822"/>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IN" sz="2100" dirty="0">
                <a:solidFill>
                  <a:schemeClr val="bg1"/>
                </a:solidFill>
              </a:rPr>
              <a:t>                  What is Stock Exchange	</a:t>
            </a:r>
          </a:p>
        </p:txBody>
      </p:sp>
      <p:sp>
        <p:nvSpPr>
          <p:cNvPr id="3" name="Content Placeholder 2"/>
          <p:cNvSpPr>
            <a:spLocks noGrp="1"/>
          </p:cNvSpPr>
          <p:nvPr>
            <p:ph idx="1"/>
          </p:nvPr>
        </p:nvSpPr>
        <p:spPr>
          <a:xfrm>
            <a:off x="76200" y="1324142"/>
            <a:ext cx="9067799" cy="4057650"/>
          </a:xfrm>
          <a:solidFill>
            <a:srgbClr val="0070C0"/>
          </a:solidFill>
        </p:spPr>
        <p:style>
          <a:lnRef idx="2">
            <a:schemeClr val="dk1"/>
          </a:lnRef>
          <a:fillRef idx="1">
            <a:schemeClr val="lt1"/>
          </a:fillRef>
          <a:effectRef idx="0">
            <a:schemeClr val="dk1"/>
          </a:effectRef>
          <a:fontRef idx="minor">
            <a:schemeClr val="dk1"/>
          </a:fontRef>
        </p:style>
        <p:txBody>
          <a:bodyPr>
            <a:noAutofit/>
          </a:bodyPr>
          <a:lstStyle/>
          <a:p>
            <a:r>
              <a:rPr lang="en-IN" sz="1275" dirty="0">
                <a:solidFill>
                  <a:schemeClr val="bg1"/>
                </a:solidFill>
              </a:rPr>
              <a:t>The stock exchanges in India, under the overall supervision of the regulatory authority, the Securities and Exchange Board of India (SEBI), provide a trading platform, where buyers and sellers can meet to transact in securities. The trading platform provided by NSE is an electronic one and there is no need for buyers and sellers to meet at a physical location to trade. They can trade through the computerized trading screens available with the NSE trading members or the internet based trading facility provided by the trading members of NSE.</a:t>
            </a:r>
          </a:p>
          <a:p>
            <a:r>
              <a:rPr lang="en-IN" sz="1275" b="1" dirty="0">
                <a:solidFill>
                  <a:schemeClr val="bg1"/>
                </a:solidFill>
              </a:rPr>
              <a:t>What is Demutualisation of stock exchanges?</a:t>
            </a:r>
          </a:p>
          <a:p>
            <a:r>
              <a:rPr lang="en-IN" sz="1275" dirty="0">
                <a:solidFill>
                  <a:schemeClr val="bg1"/>
                </a:solidFill>
              </a:rPr>
              <a:t>Demutualisation refers to the legal structure of an exchange whereby the ownership, the management and the trading rights at the exchange are segregated from one another.</a:t>
            </a:r>
          </a:p>
          <a:p>
            <a:r>
              <a:rPr lang="en-IN" sz="1275" b="1" dirty="0">
                <a:solidFill>
                  <a:schemeClr val="bg1"/>
                </a:solidFill>
              </a:rPr>
              <a:t>How is a demutualised exchange different from a mutual</a:t>
            </a:r>
          </a:p>
          <a:p>
            <a:r>
              <a:rPr lang="en-IN" sz="1275" b="1" dirty="0">
                <a:solidFill>
                  <a:schemeClr val="bg1"/>
                </a:solidFill>
              </a:rPr>
              <a:t>exchange? </a:t>
            </a:r>
          </a:p>
          <a:p>
            <a:r>
              <a:rPr lang="en-IN" sz="1275" dirty="0">
                <a:solidFill>
                  <a:schemeClr val="bg1"/>
                </a:solidFill>
              </a:rPr>
              <a:t>In a mutual exchange, the three functions of ownership, management and trading are concentrated into a single Group. Here, the broker members of the exchange are both the owners and the traders on the exchange and they further manage the exchange as well. This at times can lead to conflicts of interest in decision making. A demutualised exchange, on the other hand, has all these three functions clearly segregated, i.e. the ownership, management and trading are in separate hands.</a:t>
            </a:r>
          </a:p>
        </p:txBody>
      </p:sp>
      <p:sp>
        <p:nvSpPr>
          <p:cNvPr id="4" name="Date Placeholder 3"/>
          <p:cNvSpPr>
            <a:spLocks noGrp="1"/>
          </p:cNvSpPr>
          <p:nvPr>
            <p:ph type="dt" sz="half" idx="10"/>
          </p:nvPr>
        </p:nvSpPr>
        <p:spPr/>
        <p:txBody>
          <a:bodyPr/>
          <a:lstStyle/>
          <a:p>
            <a:fld id="{94122E49-A700-462E-8E4D-3D142348F19E}" type="datetime3">
              <a:rPr lang="en-US" smtClean="0"/>
              <a:t>1 February 2020</a:t>
            </a:fld>
            <a:endParaRPr lang="en-US"/>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25</a:t>
            </a:fld>
            <a:endParaRPr lang="en-US"/>
          </a:p>
        </p:txBody>
      </p:sp>
      <p:sp>
        <p:nvSpPr>
          <p:cNvPr id="7" name="Footer Placeholder 6"/>
          <p:cNvSpPr>
            <a:spLocks noGrp="1"/>
          </p:cNvSpPr>
          <p:nvPr>
            <p:ph type="ftr" sz="quarter" idx="11"/>
          </p:nvPr>
        </p:nvSpPr>
        <p:spPr/>
        <p:txBody>
          <a:bodyPr/>
          <a:lstStyle/>
          <a:p>
            <a:r>
              <a:rPr lang="en-US"/>
              <a:t>www.isfm.co.in</a:t>
            </a:r>
          </a:p>
        </p:txBody>
      </p:sp>
      <p:pic>
        <p:nvPicPr>
          <p:cNvPr id="8" name="Picture 7">
            <a:extLst>
              <a:ext uri="{FF2B5EF4-FFF2-40B4-BE49-F238E27FC236}">
                <a16:creationId xmlns:a16="http://schemas.microsoft.com/office/drawing/2014/main" id="{E59F19FB-C18C-4E10-8624-3CAB53A36C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26851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9708"/>
            <a:ext cx="5429250" cy="514112"/>
          </a:xfrm>
          <a:solidFill>
            <a:srgbClr val="0070C0"/>
          </a:solidFill>
        </p:spPr>
        <p:txBody>
          <a:bodyPr>
            <a:normAutofit/>
          </a:bodyPr>
          <a:lstStyle/>
          <a:p>
            <a:r>
              <a:rPr lang="en-US" sz="2100" dirty="0">
                <a:solidFill>
                  <a:schemeClr val="bg1"/>
                </a:solidFill>
              </a:rPr>
              <a:t>           Major Stock Exchange in the World</a:t>
            </a:r>
          </a:p>
        </p:txBody>
      </p:sp>
      <p:sp>
        <p:nvSpPr>
          <p:cNvPr id="7" name="Content Placeholder 2"/>
          <p:cNvSpPr txBox="1">
            <a:spLocks/>
          </p:cNvSpPr>
          <p:nvPr/>
        </p:nvSpPr>
        <p:spPr>
          <a:xfrm>
            <a:off x="1371600" y="3086100"/>
            <a:ext cx="6286500" cy="2057400"/>
          </a:xfrm>
          <a:prstGeom prst="rect">
            <a:avLst/>
          </a:prstGeom>
        </p:spPr>
        <p:txBody>
          <a:bodyPr vert="horz" lIns="68580" tIns="34290" rIns="68580" bIns="34290" rtlCol="0">
            <a:normAutofit/>
          </a:bodyPr>
          <a:lstStyle/>
          <a:p>
            <a:pPr marL="385763" indent="-385763" defTabSz="685800">
              <a:spcBef>
                <a:spcPct val="20000"/>
              </a:spcBef>
              <a:defRPr/>
            </a:pPr>
            <a:endParaRPr lang="en-US" sz="2400" dirty="0"/>
          </a:p>
          <a:p>
            <a:pPr marL="385763" indent="-385763" defTabSz="685800">
              <a:spcBef>
                <a:spcPct val="20000"/>
              </a:spcBef>
              <a:defRPr/>
            </a:pPr>
            <a:endParaRPr lang="en-US" sz="2400" dirty="0"/>
          </a:p>
          <a:p>
            <a:pPr marL="385763" indent="-385763" defTabSz="685800">
              <a:spcBef>
                <a:spcPct val="20000"/>
              </a:spcBef>
              <a:defRPr/>
            </a:pPr>
            <a:endParaRPr lang="en-US" sz="2400" dirty="0"/>
          </a:p>
          <a:p>
            <a:pPr marL="385763" indent="-385763" defTabSz="685800">
              <a:spcBef>
                <a:spcPct val="20000"/>
              </a:spcBef>
              <a:defRPr/>
            </a:pPr>
            <a:endParaRPr lang="en-US" sz="2400" dirty="0"/>
          </a:p>
        </p:txBody>
      </p:sp>
      <p:sp>
        <p:nvSpPr>
          <p:cNvPr id="4" name="Date Placeholder 3"/>
          <p:cNvSpPr>
            <a:spLocks noGrp="1"/>
          </p:cNvSpPr>
          <p:nvPr>
            <p:ph type="dt" sz="half" idx="10"/>
          </p:nvPr>
        </p:nvSpPr>
        <p:spPr/>
        <p:txBody>
          <a:bodyPr/>
          <a:lstStyle/>
          <a:p>
            <a:fld id="{F965C3E7-E314-43C7-8108-5EC237B8E23F}" type="datetime3">
              <a:rPr lang="en-US" smtClean="0"/>
              <a:t>1 February 2020</a:t>
            </a:fld>
            <a:endParaRPr lang="en-US"/>
          </a:p>
        </p:txBody>
      </p:sp>
      <p:sp>
        <p:nvSpPr>
          <p:cNvPr id="5" name="Slide Number Placeholder 4"/>
          <p:cNvSpPr>
            <a:spLocks noGrp="1"/>
          </p:cNvSpPr>
          <p:nvPr>
            <p:ph type="sldNum" sz="quarter" idx="12"/>
          </p:nvPr>
        </p:nvSpPr>
        <p:spPr/>
        <p:txBody>
          <a:bodyPr>
            <a:normAutofit fontScale="47500" lnSpcReduction="20000"/>
          </a:bodyPr>
          <a:lstStyle/>
          <a:p>
            <a:fld id="{B6F15528-21DE-4FAA-801E-634DDDAF4B2B}" type="slidenum">
              <a:rPr lang="en-US" smtClean="0"/>
              <a:pPr/>
              <a:t>26</a:t>
            </a:fld>
            <a:endParaRPr lang="en-US"/>
          </a:p>
        </p:txBody>
      </p:sp>
      <p:sp>
        <p:nvSpPr>
          <p:cNvPr id="6" name="Footer Placeholder 5"/>
          <p:cNvSpPr>
            <a:spLocks noGrp="1"/>
          </p:cNvSpPr>
          <p:nvPr>
            <p:ph type="ftr" sz="quarter" idx="11"/>
          </p:nvPr>
        </p:nvSpPr>
        <p:spPr/>
        <p:txBody>
          <a:bodyPr/>
          <a:lstStyle/>
          <a:p>
            <a:r>
              <a:rPr lang="en-US"/>
              <a:t>www.isfm.co.in</a:t>
            </a:r>
          </a:p>
        </p:txBody>
      </p:sp>
      <p:pic>
        <p:nvPicPr>
          <p:cNvPr id="3074" name="Picture 2" descr="D:\Books\Financial Education\Analysis\2018\Major stock exchange l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6864"/>
            <a:ext cx="9144000" cy="405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9D78449-5854-41EF-B941-BEBC61D68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48091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43577"/>
            <a:ext cx="5429250" cy="514112"/>
          </a:xfrm>
          <a:solidFill>
            <a:srgbClr val="0070C0"/>
          </a:solidFill>
        </p:spPr>
        <p:txBody>
          <a:bodyPr>
            <a:normAutofit/>
          </a:bodyPr>
          <a:lstStyle/>
          <a:p>
            <a:r>
              <a:rPr lang="en-US" sz="2100" dirty="0">
                <a:solidFill>
                  <a:schemeClr val="bg1"/>
                </a:solidFill>
              </a:rPr>
              <a:t>                       Equity market</a:t>
            </a:r>
          </a:p>
        </p:txBody>
      </p:sp>
      <p:sp>
        <p:nvSpPr>
          <p:cNvPr id="3" name="Content Placeholder 2"/>
          <p:cNvSpPr>
            <a:spLocks noGrp="1"/>
          </p:cNvSpPr>
          <p:nvPr>
            <p:ph idx="1"/>
          </p:nvPr>
        </p:nvSpPr>
        <p:spPr>
          <a:xfrm>
            <a:off x="1143000" y="2930066"/>
            <a:ext cx="6629400" cy="2185967"/>
          </a:xfrm>
          <a:solidFill>
            <a:srgbClr val="0070C0"/>
          </a:solidFill>
        </p:spPr>
        <p:txBody>
          <a:bodyPr>
            <a:normAutofit fontScale="47500" lnSpcReduction="20000"/>
          </a:bodyPr>
          <a:lstStyle/>
          <a:p>
            <a:pPr marL="385763" indent="-385763">
              <a:buNone/>
            </a:pPr>
            <a:r>
              <a:rPr lang="en-US" dirty="0">
                <a:solidFill>
                  <a:schemeClr val="bg1"/>
                </a:solidFill>
              </a:rPr>
              <a:t>Current level    : 12248</a:t>
            </a:r>
          </a:p>
          <a:p>
            <a:pPr marL="385763" indent="-385763">
              <a:buNone/>
            </a:pPr>
            <a:r>
              <a:rPr lang="en-US" dirty="0">
                <a:solidFill>
                  <a:schemeClr val="bg1"/>
                </a:solidFill>
              </a:rPr>
              <a:t>No. of listed co : 1450</a:t>
            </a:r>
          </a:p>
          <a:p>
            <a:pPr marL="385763" indent="-385763">
              <a:buNone/>
            </a:pPr>
            <a:r>
              <a:rPr lang="en-US" dirty="0">
                <a:solidFill>
                  <a:schemeClr val="bg1"/>
                </a:solidFill>
              </a:rPr>
              <a:t>Timing               : 9:00 am to 3.30 pm</a:t>
            </a:r>
          </a:p>
          <a:p>
            <a:pPr marL="385763" indent="-385763">
              <a:buNone/>
            </a:pPr>
            <a:r>
              <a:rPr lang="en-US" dirty="0">
                <a:solidFill>
                  <a:schemeClr val="bg1"/>
                </a:solidFill>
              </a:rPr>
              <a:t>Duration            : Monday to Friday</a:t>
            </a:r>
          </a:p>
          <a:p>
            <a:pPr marL="385763" indent="-385763">
              <a:buNone/>
            </a:pPr>
            <a:r>
              <a:rPr lang="en-US" dirty="0">
                <a:solidFill>
                  <a:schemeClr val="bg1"/>
                </a:solidFill>
              </a:rPr>
              <a:t>PE Ratio              : 22.66                     (24/01/2020)	</a:t>
            </a:r>
          </a:p>
          <a:p>
            <a:pPr marL="385763" indent="-385763">
              <a:buNone/>
            </a:pPr>
            <a:r>
              <a:rPr lang="en-US" dirty="0">
                <a:solidFill>
                  <a:schemeClr val="bg1"/>
                </a:solidFill>
              </a:rPr>
              <a:t>Market cap         : 88 T</a:t>
            </a:r>
          </a:p>
          <a:p>
            <a:pPr marL="385763" indent="-385763">
              <a:buNone/>
            </a:pPr>
            <a:r>
              <a:rPr lang="en-US" dirty="0">
                <a:solidFill>
                  <a:schemeClr val="bg1"/>
                </a:solidFill>
              </a:rPr>
              <a:t>52 week  H / L    : 12430: 10583</a:t>
            </a:r>
          </a:p>
          <a:p>
            <a:pPr marL="385763" indent="-385763">
              <a:buNone/>
            </a:pPr>
            <a:r>
              <a:rPr lang="en-US" dirty="0">
                <a:solidFill>
                  <a:schemeClr val="bg1"/>
                </a:solidFill>
              </a:rPr>
              <a:t>Website              : www.nseindia.com</a:t>
            </a:r>
          </a:p>
          <a:p>
            <a:pPr marL="385763" indent="-385763">
              <a:buNone/>
            </a:pPr>
            <a:endParaRPr lang="en-US" dirty="0">
              <a:solidFill>
                <a:schemeClr val="bg1"/>
              </a:solidFill>
            </a:endParaRPr>
          </a:p>
          <a:p>
            <a:pPr marL="385763" indent="-385763">
              <a:buNone/>
            </a:pPr>
            <a:endParaRPr lang="en-US" dirty="0">
              <a:solidFill>
                <a:schemeClr val="bg1"/>
              </a:solidFill>
            </a:endParaRPr>
          </a:p>
          <a:p>
            <a:pPr marL="385763" indent="-385763">
              <a:buNone/>
            </a:pPr>
            <a:endParaRPr lang="en-US" dirty="0">
              <a:solidFill>
                <a:schemeClr val="bg1"/>
              </a:solidFill>
            </a:endParaRPr>
          </a:p>
          <a:p>
            <a:pPr marL="385763" indent="-385763">
              <a:buNone/>
            </a:pPr>
            <a:endParaRPr lang="en-US" dirty="0">
              <a:solidFill>
                <a:schemeClr val="bg1"/>
              </a:solidFill>
            </a:endParaRPr>
          </a:p>
        </p:txBody>
      </p:sp>
      <p:pic>
        <p:nvPicPr>
          <p:cNvPr id="3075" name="Picture 3"/>
          <p:cNvPicPr>
            <a:picLocks noChangeAspect="1" noChangeArrowheads="1"/>
          </p:cNvPicPr>
          <p:nvPr/>
        </p:nvPicPr>
        <p:blipFill>
          <a:blip r:embed="rId2"/>
          <a:srcRect/>
          <a:stretch>
            <a:fillRect/>
          </a:stretch>
        </p:blipFill>
        <p:spPr bwMode="auto">
          <a:xfrm>
            <a:off x="1143000" y="1259516"/>
            <a:ext cx="6629400" cy="1670550"/>
          </a:xfrm>
          <a:prstGeom prst="rect">
            <a:avLst/>
          </a:prstGeom>
          <a:noFill/>
          <a:ln w="9525">
            <a:noFill/>
            <a:miter lim="800000"/>
            <a:headEnd/>
            <a:tailEnd/>
          </a:ln>
          <a:effectLst/>
        </p:spPr>
      </p:pic>
      <p:sp>
        <p:nvSpPr>
          <p:cNvPr id="7" name="Content Placeholder 2"/>
          <p:cNvSpPr txBox="1">
            <a:spLocks/>
          </p:cNvSpPr>
          <p:nvPr/>
        </p:nvSpPr>
        <p:spPr>
          <a:xfrm>
            <a:off x="1371600" y="3086100"/>
            <a:ext cx="6286500" cy="2057400"/>
          </a:xfrm>
          <a:prstGeom prst="rect">
            <a:avLst/>
          </a:prstGeom>
        </p:spPr>
        <p:txBody>
          <a:bodyPr vert="horz" lIns="68580" tIns="34290" rIns="68580" bIns="34290" rtlCol="0">
            <a:normAutofit/>
          </a:bodyPr>
          <a:lstStyle/>
          <a:p>
            <a:pPr marL="385763" indent="-385763" defTabSz="685800">
              <a:spcBef>
                <a:spcPct val="20000"/>
              </a:spcBef>
              <a:defRPr/>
            </a:pPr>
            <a:endParaRPr lang="en-US" sz="2400" dirty="0"/>
          </a:p>
          <a:p>
            <a:pPr marL="385763" indent="-385763" defTabSz="685800">
              <a:spcBef>
                <a:spcPct val="20000"/>
              </a:spcBef>
              <a:defRPr/>
            </a:pPr>
            <a:endParaRPr lang="en-US" sz="2400" dirty="0"/>
          </a:p>
          <a:p>
            <a:pPr marL="385763" indent="-385763" defTabSz="685800">
              <a:spcBef>
                <a:spcPct val="20000"/>
              </a:spcBef>
              <a:defRPr/>
            </a:pPr>
            <a:endParaRPr lang="en-US" sz="2400" dirty="0"/>
          </a:p>
          <a:p>
            <a:pPr marL="385763" indent="-385763" defTabSz="685800">
              <a:spcBef>
                <a:spcPct val="20000"/>
              </a:spcBef>
              <a:defRPr/>
            </a:pPr>
            <a:endParaRPr lang="en-US" sz="2400" dirty="0"/>
          </a:p>
        </p:txBody>
      </p:sp>
      <p:sp>
        <p:nvSpPr>
          <p:cNvPr id="4" name="Date Placeholder 3"/>
          <p:cNvSpPr>
            <a:spLocks noGrp="1"/>
          </p:cNvSpPr>
          <p:nvPr>
            <p:ph type="dt" sz="half" idx="10"/>
          </p:nvPr>
        </p:nvSpPr>
        <p:spPr/>
        <p:txBody>
          <a:bodyPr/>
          <a:lstStyle/>
          <a:p>
            <a:fld id="{28DA2B08-3B34-499F-9E7B-25DC50F5DB3E}" type="datetime3">
              <a:rPr lang="en-US" smtClean="0"/>
              <a:t>1 February 2020</a:t>
            </a:fld>
            <a:endParaRPr lang="en-US"/>
          </a:p>
        </p:txBody>
      </p:sp>
      <p:sp>
        <p:nvSpPr>
          <p:cNvPr id="5" name="Footer Placeholder 4"/>
          <p:cNvSpPr>
            <a:spLocks noGrp="1"/>
          </p:cNvSpPr>
          <p:nvPr>
            <p:ph type="ftr" sz="quarter" idx="11"/>
          </p:nvPr>
        </p:nvSpPr>
        <p:spPr/>
        <p:txBody>
          <a:bodyPr/>
          <a:lstStyle/>
          <a:p>
            <a:r>
              <a:rPr lang="en-US"/>
              <a:t>www.isfm.co.in</a:t>
            </a:r>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27</a:t>
            </a:fld>
            <a:endParaRPr lang="en-US"/>
          </a:p>
        </p:txBody>
      </p:sp>
      <p:pic>
        <p:nvPicPr>
          <p:cNvPr id="9" name="Picture 8">
            <a:extLst>
              <a:ext uri="{FF2B5EF4-FFF2-40B4-BE49-F238E27FC236}">
                <a16:creationId xmlns:a16="http://schemas.microsoft.com/office/drawing/2014/main" id="{E13394C5-3210-42EF-B4D5-2D5E102AA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46353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trips(downLeft)">
                                      <p:cBhvr>
                                        <p:cTn id="25" dur="500"/>
                                        <p:tgtEl>
                                          <p:spTgt spid="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trips(downLeft)">
                                      <p:cBhvr>
                                        <p:cTn id="28" dur="500"/>
                                        <p:tgtEl>
                                          <p:spTgt spid="3">
                                            <p:txEl>
                                              <p:pRg st="7" end="7"/>
                                            </p:txEl>
                                          </p:spTgt>
                                        </p:tgtEl>
                                      </p:cBhvr>
                                    </p:animEffect>
                                  </p:childTnLst>
                                </p:cTn>
                              </p:par>
                            </p:childTnLst>
                          </p:cTn>
                        </p:par>
                        <p:par>
                          <p:cTn id="29" fill="hold">
                            <p:stCondLst>
                              <p:cond delay="500"/>
                            </p:stCondLst>
                            <p:childTnLst>
                              <p:par>
                                <p:cTn id="30" presetID="8" presetClass="emph" presetSubtype="0" fill="hold" nodeType="afterEffect">
                                  <p:stCondLst>
                                    <p:cond delay="0"/>
                                  </p:stCondLst>
                                  <p:childTnLst>
                                    <p:animRot by="21600000">
                                      <p:cBhvr>
                                        <p:cTn id="31" dur="2000" fill="hold"/>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IN" dirty="0">
                <a:solidFill>
                  <a:schemeClr val="bg1"/>
                </a:solidFill>
              </a:rPr>
              <a:t>                  Nifty - 50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06864"/>
            <a:ext cx="8077199" cy="3836636"/>
          </a:xfrm>
        </p:spPr>
      </p:pic>
      <p:sp>
        <p:nvSpPr>
          <p:cNvPr id="3" name="Date Placeholder 2"/>
          <p:cNvSpPr>
            <a:spLocks noGrp="1"/>
          </p:cNvSpPr>
          <p:nvPr>
            <p:ph type="dt" sz="half" idx="10"/>
          </p:nvPr>
        </p:nvSpPr>
        <p:spPr/>
        <p:txBody>
          <a:bodyPr/>
          <a:lstStyle/>
          <a:p>
            <a:fld id="{6AD50301-1383-46A6-9645-077CF513D826}" type="datetime3">
              <a:rPr lang="en-US" smtClean="0"/>
              <a:t>1 February 2020</a:t>
            </a:fld>
            <a:endParaRPr lang="en-US"/>
          </a:p>
        </p:txBody>
      </p:sp>
      <p:sp>
        <p:nvSpPr>
          <p:cNvPr id="5" name="Slide Number Placeholder 4"/>
          <p:cNvSpPr>
            <a:spLocks noGrp="1"/>
          </p:cNvSpPr>
          <p:nvPr>
            <p:ph type="sldNum" sz="quarter" idx="12"/>
          </p:nvPr>
        </p:nvSpPr>
        <p:spPr/>
        <p:txBody>
          <a:bodyPr>
            <a:normAutofit fontScale="47500" lnSpcReduction="20000"/>
          </a:bodyPr>
          <a:lstStyle/>
          <a:p>
            <a:fld id="{B6F15528-21DE-4FAA-801E-634DDDAF4B2B}" type="slidenum">
              <a:rPr lang="en-US" smtClean="0"/>
              <a:pPr/>
              <a:t>28</a:t>
            </a:fld>
            <a:endParaRPr lang="en-US"/>
          </a:p>
        </p:txBody>
      </p:sp>
      <p:sp>
        <p:nvSpPr>
          <p:cNvPr id="7" name="Footer Placeholder 6"/>
          <p:cNvSpPr>
            <a:spLocks noGrp="1"/>
          </p:cNvSpPr>
          <p:nvPr>
            <p:ph type="ftr" sz="quarter" idx="11"/>
          </p:nvPr>
        </p:nvSpPr>
        <p:spPr/>
        <p:txBody>
          <a:bodyPr/>
          <a:lstStyle/>
          <a:p>
            <a:r>
              <a:rPr lang="en-US"/>
              <a:t>www.isfm.co.in</a:t>
            </a:r>
          </a:p>
        </p:txBody>
      </p:sp>
    </p:spTree>
    <p:extLst>
      <p:ext uri="{BB962C8B-B14F-4D97-AF65-F5344CB8AC3E}">
        <p14:creationId xmlns:p14="http://schemas.microsoft.com/office/powerpoint/2010/main" val="426539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4538"/>
            <a:ext cx="5829300" cy="685562"/>
          </a:xfrm>
          <a:solidFill>
            <a:srgbClr val="0070C0"/>
          </a:solidFill>
        </p:spPr>
        <p:txBody>
          <a:bodyPr>
            <a:normAutofit/>
          </a:bodyPr>
          <a:lstStyle/>
          <a:p>
            <a:r>
              <a:rPr lang="en-US" sz="2800" dirty="0">
                <a:solidFill>
                  <a:schemeClr val="bg1"/>
                </a:solidFill>
              </a:rPr>
              <a:t>                   Equity market</a:t>
            </a:r>
          </a:p>
        </p:txBody>
      </p:sp>
      <p:sp>
        <p:nvSpPr>
          <p:cNvPr id="3" name="Content Placeholder 2"/>
          <p:cNvSpPr>
            <a:spLocks noGrp="1"/>
          </p:cNvSpPr>
          <p:nvPr>
            <p:ph idx="1"/>
          </p:nvPr>
        </p:nvSpPr>
        <p:spPr>
          <a:xfrm>
            <a:off x="1428750" y="2914650"/>
            <a:ext cx="6343650" cy="2057400"/>
          </a:xfrm>
          <a:solidFill>
            <a:srgbClr val="0070C0"/>
          </a:solidFill>
        </p:spPr>
        <p:txBody>
          <a:bodyPr>
            <a:normAutofit fontScale="40000" lnSpcReduction="20000"/>
          </a:bodyPr>
          <a:lstStyle/>
          <a:p>
            <a:pPr marL="385763" indent="-385763">
              <a:buNone/>
            </a:pPr>
            <a:r>
              <a:rPr lang="en-US" dirty="0">
                <a:solidFill>
                  <a:schemeClr val="bg1"/>
                </a:solidFill>
              </a:rPr>
              <a:t>Current level       :  41613</a:t>
            </a:r>
          </a:p>
          <a:p>
            <a:pPr marL="385763" indent="-385763">
              <a:buNone/>
            </a:pPr>
            <a:r>
              <a:rPr lang="en-US" dirty="0">
                <a:solidFill>
                  <a:schemeClr val="bg1"/>
                </a:solidFill>
              </a:rPr>
              <a:t>No. of listed co    :   4400</a:t>
            </a:r>
          </a:p>
          <a:p>
            <a:pPr marL="385763" indent="-385763">
              <a:buNone/>
            </a:pPr>
            <a:r>
              <a:rPr lang="en-US" dirty="0">
                <a:solidFill>
                  <a:schemeClr val="bg1"/>
                </a:solidFill>
              </a:rPr>
              <a:t>Timing                   :    9:00 am to 3.30 pm</a:t>
            </a:r>
          </a:p>
          <a:p>
            <a:pPr marL="385763" indent="-385763">
              <a:buNone/>
            </a:pPr>
            <a:r>
              <a:rPr lang="en-US" dirty="0">
                <a:solidFill>
                  <a:schemeClr val="bg1"/>
                </a:solidFill>
              </a:rPr>
              <a:t>Duration                :    Monday to Friday</a:t>
            </a:r>
          </a:p>
          <a:p>
            <a:pPr marL="385763" indent="-385763">
              <a:buNone/>
            </a:pPr>
            <a:r>
              <a:rPr lang="en-US" dirty="0">
                <a:solidFill>
                  <a:schemeClr val="bg1"/>
                </a:solidFill>
              </a:rPr>
              <a:t>PE Ratio                 :   28                        (17/11/2019)</a:t>
            </a:r>
          </a:p>
          <a:p>
            <a:pPr marL="385763" indent="-385763">
              <a:buNone/>
            </a:pPr>
            <a:r>
              <a:rPr lang="en-US" dirty="0">
                <a:solidFill>
                  <a:schemeClr val="bg1"/>
                </a:solidFill>
              </a:rPr>
              <a:t>Market cap            :    72  T</a:t>
            </a:r>
          </a:p>
          <a:p>
            <a:pPr marL="385763" indent="-385763">
              <a:buNone/>
            </a:pPr>
            <a:r>
              <a:rPr lang="en-US" dirty="0">
                <a:solidFill>
                  <a:schemeClr val="bg1"/>
                </a:solidFill>
              </a:rPr>
              <a:t>52 Week H/L          :    42273 / 35287</a:t>
            </a:r>
          </a:p>
          <a:p>
            <a:pPr marL="385763" indent="-385763">
              <a:buNone/>
            </a:pPr>
            <a:r>
              <a:rPr lang="en-US" dirty="0">
                <a:solidFill>
                  <a:schemeClr val="bg1"/>
                </a:solidFill>
              </a:rPr>
              <a:t>Website                  :    </a:t>
            </a:r>
            <a:r>
              <a:rPr lang="en-US" dirty="0">
                <a:solidFill>
                  <a:schemeClr val="bg1"/>
                </a:solidFill>
                <a:hlinkClick r:id="rId2"/>
              </a:rPr>
              <a:t>www.bseindia.com</a:t>
            </a:r>
            <a:endParaRPr lang="en-US" dirty="0">
              <a:solidFill>
                <a:schemeClr val="bg1"/>
              </a:solidFill>
            </a:endParaRPr>
          </a:p>
          <a:p>
            <a:pPr marL="385763" indent="-385763">
              <a:buNone/>
            </a:pPr>
            <a:endParaRPr lang="en-US" dirty="0">
              <a:solidFill>
                <a:schemeClr val="bg1"/>
              </a:solidFill>
            </a:endParaRPr>
          </a:p>
          <a:p>
            <a:pPr marL="385763" indent="-385763">
              <a:buNone/>
            </a:pPr>
            <a:endParaRPr lang="en-US" dirty="0">
              <a:solidFill>
                <a:schemeClr val="bg1"/>
              </a:solidFill>
            </a:endParaRPr>
          </a:p>
          <a:p>
            <a:pPr marL="385763" indent="-385763">
              <a:buNone/>
            </a:pPr>
            <a:endParaRPr lang="en-US" dirty="0">
              <a:solidFill>
                <a:schemeClr val="bg1"/>
              </a:solidFill>
            </a:endParaRPr>
          </a:p>
          <a:p>
            <a:pPr marL="385763" indent="-385763">
              <a:buNone/>
            </a:pPr>
            <a:endParaRPr lang="en-US" dirty="0">
              <a:solidFill>
                <a:schemeClr val="bg1"/>
              </a:solidFill>
            </a:endParaRPr>
          </a:p>
        </p:txBody>
      </p:sp>
      <p:sp>
        <p:nvSpPr>
          <p:cNvPr id="7" name="Content Placeholder 2"/>
          <p:cNvSpPr txBox="1">
            <a:spLocks/>
          </p:cNvSpPr>
          <p:nvPr/>
        </p:nvSpPr>
        <p:spPr>
          <a:xfrm>
            <a:off x="1371600" y="3086100"/>
            <a:ext cx="6286500" cy="2057400"/>
          </a:xfrm>
          <a:prstGeom prst="rect">
            <a:avLst/>
          </a:prstGeom>
        </p:spPr>
        <p:txBody>
          <a:bodyPr vert="horz" lIns="68580" tIns="34290" rIns="68580" bIns="34290" rtlCol="0">
            <a:normAutofit/>
          </a:bodyPr>
          <a:lstStyle/>
          <a:p>
            <a:pPr marL="385763" indent="-385763" defTabSz="685800">
              <a:spcBef>
                <a:spcPct val="20000"/>
              </a:spcBef>
              <a:defRPr/>
            </a:pPr>
            <a:endParaRPr lang="en-US" sz="2400" dirty="0"/>
          </a:p>
          <a:p>
            <a:pPr marL="385763" indent="-385763" defTabSz="685800">
              <a:spcBef>
                <a:spcPct val="20000"/>
              </a:spcBef>
              <a:defRPr/>
            </a:pPr>
            <a:endParaRPr lang="en-US" sz="2400" dirty="0"/>
          </a:p>
          <a:p>
            <a:pPr marL="385763" indent="-385763" defTabSz="685800">
              <a:spcBef>
                <a:spcPct val="20000"/>
              </a:spcBef>
              <a:defRPr/>
            </a:pPr>
            <a:endParaRPr lang="en-US" sz="2400" dirty="0"/>
          </a:p>
          <a:p>
            <a:pPr marL="385763" indent="-385763" defTabSz="685800">
              <a:spcBef>
                <a:spcPct val="20000"/>
              </a:spcBef>
              <a:defRPr/>
            </a:pPr>
            <a:endParaRPr lang="en-US" sz="2400" dirty="0"/>
          </a:p>
        </p:txBody>
      </p:sp>
      <p:pic>
        <p:nvPicPr>
          <p:cNvPr id="75778" name="Picture 2" descr="C:\Users\admin\Desktop\bse-logo_0.webp"/>
          <p:cNvPicPr>
            <a:picLocks noChangeAspect="1" noChangeArrowheads="1"/>
          </p:cNvPicPr>
          <p:nvPr/>
        </p:nvPicPr>
        <p:blipFill>
          <a:blip r:embed="rId3"/>
          <a:srcRect/>
          <a:stretch>
            <a:fillRect/>
          </a:stretch>
        </p:blipFill>
        <p:spPr bwMode="auto">
          <a:xfrm>
            <a:off x="1428750" y="1306864"/>
            <a:ext cx="6343650" cy="1595735"/>
          </a:xfrm>
          <a:prstGeom prst="rect">
            <a:avLst/>
          </a:prstGeom>
          <a:noFill/>
        </p:spPr>
      </p:pic>
      <p:sp>
        <p:nvSpPr>
          <p:cNvPr id="4" name="Date Placeholder 3"/>
          <p:cNvSpPr>
            <a:spLocks noGrp="1"/>
          </p:cNvSpPr>
          <p:nvPr>
            <p:ph type="dt" sz="half" idx="10"/>
          </p:nvPr>
        </p:nvSpPr>
        <p:spPr/>
        <p:txBody>
          <a:bodyPr/>
          <a:lstStyle/>
          <a:p>
            <a:fld id="{E03FF81C-FBDB-4945-AD42-97EE0522964C}" type="datetime3">
              <a:rPr lang="en-US" smtClean="0"/>
              <a:t>1 February 2020</a:t>
            </a:fld>
            <a:endParaRPr lang="en-US"/>
          </a:p>
        </p:txBody>
      </p:sp>
      <p:sp>
        <p:nvSpPr>
          <p:cNvPr id="5" name="Footer Placeholder 4"/>
          <p:cNvSpPr>
            <a:spLocks noGrp="1"/>
          </p:cNvSpPr>
          <p:nvPr>
            <p:ph type="ftr" sz="quarter" idx="11"/>
          </p:nvPr>
        </p:nvSpPr>
        <p:spPr/>
        <p:txBody>
          <a:bodyPr/>
          <a:lstStyle/>
          <a:p>
            <a:r>
              <a:rPr lang="en-US"/>
              <a:t>www.isfm.co.in</a:t>
            </a:r>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29</a:t>
            </a:fld>
            <a:endParaRPr lang="en-US"/>
          </a:p>
        </p:txBody>
      </p:sp>
      <p:pic>
        <p:nvPicPr>
          <p:cNvPr id="9" name="Picture 8">
            <a:extLst>
              <a:ext uri="{FF2B5EF4-FFF2-40B4-BE49-F238E27FC236}">
                <a16:creationId xmlns:a16="http://schemas.microsoft.com/office/drawing/2014/main" id="{AA0BE241-8232-4075-9C78-477B648728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0462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5778"/>
                                        </p:tgtEl>
                                      </p:cBhvr>
                                      <p:by x="150000" y="150000"/>
                                    </p:animScale>
                                  </p:childTnLst>
                                </p:cTn>
                              </p:par>
                              <p:par>
                                <p:cTn id="7" presetID="8" presetClass="emph" presetSubtype="0" fill="hold" nodeType="withEffect">
                                  <p:stCondLst>
                                    <p:cond delay="0"/>
                                  </p:stCondLst>
                                  <p:childTnLst>
                                    <p:animRot by="21600000">
                                      <p:cBhvr>
                                        <p:cTn id="8" dur="2000" fill="hold"/>
                                        <p:tgtEl>
                                          <p:spTgt spid="757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Us</a:t>
            </a:r>
          </a:p>
        </p:txBody>
      </p:sp>
      <p:sp>
        <p:nvSpPr>
          <p:cNvPr id="4" name="Rounded Rectangle 3"/>
          <p:cNvSpPr/>
          <p:nvPr/>
        </p:nvSpPr>
        <p:spPr>
          <a:xfrm>
            <a:off x="609600" y="2941082"/>
            <a:ext cx="2971800" cy="1828800"/>
          </a:xfrm>
          <a:prstGeom prst="round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Increase awareness among Indians on available Financial Instruments and help them to grow their wealth </a:t>
            </a:r>
          </a:p>
        </p:txBody>
      </p:sp>
      <p:sp>
        <p:nvSpPr>
          <p:cNvPr id="9" name="Rounded Rectangle 8"/>
          <p:cNvSpPr/>
          <p:nvPr/>
        </p:nvSpPr>
        <p:spPr>
          <a:xfrm>
            <a:off x="5486400" y="2941082"/>
            <a:ext cx="2971800" cy="1828800"/>
          </a:xfrm>
          <a:prstGeom prst="round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Provide professional training on Securities Market to at least 50000 people by 2022</a:t>
            </a:r>
          </a:p>
        </p:txBody>
      </p:sp>
      <p:sp>
        <p:nvSpPr>
          <p:cNvPr id="10" name="TextBox 9"/>
          <p:cNvSpPr txBox="1"/>
          <p:nvPr/>
        </p:nvSpPr>
        <p:spPr>
          <a:xfrm>
            <a:off x="1600200" y="2419350"/>
            <a:ext cx="925253" cy="369332"/>
          </a:xfrm>
          <a:prstGeom prst="rect">
            <a:avLst/>
          </a:prstGeom>
          <a:noFill/>
        </p:spPr>
        <p:txBody>
          <a:bodyPr wrap="none" rtlCol="0">
            <a:spAutoFit/>
          </a:bodyPr>
          <a:lstStyle/>
          <a:p>
            <a:r>
              <a:rPr lang="en-US" b="1" dirty="0"/>
              <a:t>Mission</a:t>
            </a:r>
          </a:p>
        </p:txBody>
      </p:sp>
      <p:sp>
        <p:nvSpPr>
          <p:cNvPr id="11" name="TextBox 10"/>
          <p:cNvSpPr txBox="1"/>
          <p:nvPr/>
        </p:nvSpPr>
        <p:spPr>
          <a:xfrm>
            <a:off x="6659251" y="2419350"/>
            <a:ext cx="655949" cy="369332"/>
          </a:xfrm>
          <a:prstGeom prst="rect">
            <a:avLst/>
          </a:prstGeom>
          <a:noFill/>
        </p:spPr>
        <p:txBody>
          <a:bodyPr wrap="none" rtlCol="0">
            <a:spAutoFit/>
          </a:bodyPr>
          <a:lstStyle/>
          <a:p>
            <a:r>
              <a:rPr lang="en-US" b="1" dirty="0"/>
              <a:t>Goal</a:t>
            </a:r>
          </a:p>
        </p:txBody>
      </p:sp>
      <p:sp>
        <p:nvSpPr>
          <p:cNvPr id="14" name="TextBox 13"/>
          <p:cNvSpPr txBox="1"/>
          <p:nvPr/>
        </p:nvSpPr>
        <p:spPr>
          <a:xfrm>
            <a:off x="152401" y="1375886"/>
            <a:ext cx="8458199" cy="1077218"/>
          </a:xfrm>
          <a:prstGeom prst="rect">
            <a:avLst/>
          </a:prstGeom>
          <a:noFill/>
        </p:spPr>
        <p:txBody>
          <a:bodyPr wrap="square" rtlCol="0">
            <a:spAutoFit/>
          </a:bodyPr>
          <a:lstStyle/>
          <a:p>
            <a:pPr>
              <a:buFont typeface="Arial" pitchFamily="34" charset="0"/>
              <a:buChar char="•"/>
            </a:pPr>
            <a:r>
              <a:rPr lang="en-US" sz="1600" i="1" dirty="0"/>
              <a:t> ISFM is one of the most trusted center for Professional stock market learning in Gurgaon. </a:t>
            </a:r>
          </a:p>
          <a:p>
            <a:pPr>
              <a:buFont typeface="Arial" pitchFamily="34" charset="0"/>
              <a:buChar char="•"/>
            </a:pPr>
            <a:r>
              <a:rPr lang="en-US" sz="1600" i="1" dirty="0"/>
              <a:t> Institute provides  customize stock trading courses relevant to the current needs of the Investors, Traders</a:t>
            </a:r>
          </a:p>
          <a:p>
            <a:pPr>
              <a:buFont typeface="Arial" pitchFamily="34" charset="0"/>
              <a:buChar char="•"/>
            </a:pPr>
            <a:r>
              <a:rPr lang="en-US" sz="1600" i="1" dirty="0"/>
              <a:t> Trained more than 400 Investors and Traders in Stock Market</a:t>
            </a:r>
          </a:p>
          <a:p>
            <a:pPr>
              <a:buFont typeface="Arial" pitchFamily="34" charset="0"/>
              <a:buChar char="•"/>
            </a:pPr>
            <a:r>
              <a:rPr lang="en-US" sz="1600" i="1" dirty="0"/>
              <a:t> Conducts Central Government approved Investment Awareness Programs Pan India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9050"/>
            <a:ext cx="1295400" cy="1133475"/>
          </a:xfrm>
          <a:prstGeom prst="rect">
            <a:avLst/>
          </a:prstGeom>
        </p:spPr>
      </p:pic>
    </p:spTree>
    <p:extLst>
      <p:ext uri="{BB962C8B-B14F-4D97-AF65-F5344CB8AC3E}">
        <p14:creationId xmlns:p14="http://schemas.microsoft.com/office/powerpoint/2010/main" val="423146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00250" y="342900"/>
            <a:ext cx="520065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700" dirty="0">
                <a:solidFill>
                  <a:schemeClr val="bg1"/>
                </a:solidFill>
              </a:rPr>
              <a:t>How to open a </a:t>
            </a:r>
            <a:r>
              <a:rPr lang="en-IN" sz="2700" dirty="0" err="1">
                <a:solidFill>
                  <a:schemeClr val="bg1"/>
                </a:solidFill>
              </a:rPr>
              <a:t>Demat</a:t>
            </a:r>
            <a:r>
              <a:rPr lang="en-IN" sz="2700" dirty="0">
                <a:solidFill>
                  <a:schemeClr val="bg1"/>
                </a:solidFill>
              </a:rPr>
              <a:t> account</a:t>
            </a:r>
            <a:endParaRPr lang="en-IN" sz="2700" dirty="0"/>
          </a:p>
        </p:txBody>
      </p:sp>
      <p:graphicFrame>
        <p:nvGraphicFramePr>
          <p:cNvPr id="21" name="Diagram 20"/>
          <p:cNvGraphicFramePr/>
          <p:nvPr>
            <p:extLst>
              <p:ext uri="{D42A27DB-BD31-4B8C-83A1-F6EECF244321}">
                <p14:modId xmlns:p14="http://schemas.microsoft.com/office/powerpoint/2010/main" val="1436205777"/>
              </p:ext>
            </p:extLst>
          </p:nvPr>
        </p:nvGraphicFramePr>
        <p:xfrm>
          <a:off x="1714500" y="1314449"/>
          <a:ext cx="5715000" cy="3371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B6F15528-21DE-4FAA-801E-634DDDAF4B2B}" type="slidenum">
              <a:rPr lang="en-US" smtClean="0"/>
              <a:pPr/>
              <a:t>30</a:t>
            </a:fld>
            <a:endParaRPr lang="en-US"/>
          </a:p>
        </p:txBody>
      </p:sp>
      <p:sp>
        <p:nvSpPr>
          <p:cNvPr id="5" name="Footer Placeholder 4"/>
          <p:cNvSpPr>
            <a:spLocks noGrp="1"/>
          </p:cNvSpPr>
          <p:nvPr>
            <p:ph type="ftr" sz="quarter" idx="11"/>
          </p:nvPr>
        </p:nvSpPr>
        <p:spPr>
          <a:xfrm>
            <a:off x="0" y="4686300"/>
            <a:ext cx="5421083" cy="273844"/>
          </a:xfrm>
        </p:spPr>
        <p:txBody>
          <a:bodyPr/>
          <a:lstStyle/>
          <a:p>
            <a:r>
              <a:rPr lang="en-US" dirty="0"/>
              <a:t>www.isfm.co.in</a:t>
            </a:r>
          </a:p>
        </p:txBody>
      </p:sp>
      <p:pic>
        <p:nvPicPr>
          <p:cNvPr id="8" name="Picture 7">
            <a:extLst>
              <a:ext uri="{FF2B5EF4-FFF2-40B4-BE49-F238E27FC236}">
                <a16:creationId xmlns:a16="http://schemas.microsoft.com/office/drawing/2014/main" id="{976CA390-5297-4F71-97C6-E0BDD22107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05950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graphicEl>
                                              <a:dgm id="{BBA7C25E-2F0C-4C63-8CC6-E870DFFC9473}"/>
                                            </p:graphicEl>
                                          </p:spTgt>
                                        </p:tgtEl>
                                        <p:attrNameLst>
                                          <p:attrName>style.visibility</p:attrName>
                                        </p:attrNameLst>
                                      </p:cBhvr>
                                      <p:to>
                                        <p:strVal val="visible"/>
                                      </p:to>
                                    </p:set>
                                    <p:animEffect transition="in" filter="blinds(horizontal)">
                                      <p:cBhvr>
                                        <p:cTn id="7" dur="1000"/>
                                        <p:tgtEl>
                                          <p:spTgt spid="21">
                                            <p:graphicEl>
                                              <a:dgm id="{BBA7C25E-2F0C-4C63-8CC6-E870DFFC947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graphicEl>
                                              <a:dgm id="{40D4FC6E-50E9-410F-A780-F3C049B0E7F0}"/>
                                            </p:graphicEl>
                                          </p:spTgt>
                                        </p:tgtEl>
                                        <p:attrNameLst>
                                          <p:attrName>style.visibility</p:attrName>
                                        </p:attrNameLst>
                                      </p:cBhvr>
                                      <p:to>
                                        <p:strVal val="visible"/>
                                      </p:to>
                                    </p:set>
                                    <p:animEffect transition="in" filter="blinds(horizontal)">
                                      <p:cBhvr>
                                        <p:cTn id="12" dur="1000"/>
                                        <p:tgtEl>
                                          <p:spTgt spid="21">
                                            <p:graphicEl>
                                              <a:dgm id="{40D4FC6E-50E9-410F-A780-F3C049B0E7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graphicEl>
                                              <a:dgm id="{620370A4-EF04-43FF-91E9-3074D31D6A0D}"/>
                                            </p:graphicEl>
                                          </p:spTgt>
                                        </p:tgtEl>
                                        <p:attrNameLst>
                                          <p:attrName>style.visibility</p:attrName>
                                        </p:attrNameLst>
                                      </p:cBhvr>
                                      <p:to>
                                        <p:strVal val="visible"/>
                                      </p:to>
                                    </p:set>
                                    <p:animEffect transition="in" filter="blinds(horizontal)">
                                      <p:cBhvr>
                                        <p:cTn id="17" dur="1000"/>
                                        <p:tgtEl>
                                          <p:spTgt spid="21">
                                            <p:graphicEl>
                                              <a:dgm id="{620370A4-EF04-43FF-91E9-3074D31D6A0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graphicEl>
                                              <a:dgm id="{145E14A3-38EE-400F-9FF0-AA91986FC4F1}"/>
                                            </p:graphicEl>
                                          </p:spTgt>
                                        </p:tgtEl>
                                        <p:attrNameLst>
                                          <p:attrName>style.visibility</p:attrName>
                                        </p:attrNameLst>
                                      </p:cBhvr>
                                      <p:to>
                                        <p:strVal val="visible"/>
                                      </p:to>
                                    </p:set>
                                    <p:animEffect transition="in" filter="blinds(horizontal)">
                                      <p:cBhvr>
                                        <p:cTn id="22" dur="1000"/>
                                        <p:tgtEl>
                                          <p:spTgt spid="21">
                                            <p:graphicEl>
                                              <a:dgm id="{145E14A3-38EE-400F-9FF0-AA91986FC4F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graphicEl>
                                              <a:dgm id="{02B572DD-C41C-40C7-9F18-1339F1F8B64C}"/>
                                            </p:graphicEl>
                                          </p:spTgt>
                                        </p:tgtEl>
                                        <p:attrNameLst>
                                          <p:attrName>style.visibility</p:attrName>
                                        </p:attrNameLst>
                                      </p:cBhvr>
                                      <p:to>
                                        <p:strVal val="visible"/>
                                      </p:to>
                                    </p:set>
                                    <p:animEffect transition="in" filter="blinds(horizontal)">
                                      <p:cBhvr>
                                        <p:cTn id="27" dur="1000"/>
                                        <p:tgtEl>
                                          <p:spTgt spid="21">
                                            <p:graphicEl>
                                              <a:dgm id="{02B572DD-C41C-40C7-9F18-1339F1F8B64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graphicEl>
                                              <a:dgm id="{9686125E-379E-4463-93CA-0ED107338A3E}"/>
                                            </p:graphicEl>
                                          </p:spTgt>
                                        </p:tgtEl>
                                        <p:attrNameLst>
                                          <p:attrName>style.visibility</p:attrName>
                                        </p:attrNameLst>
                                      </p:cBhvr>
                                      <p:to>
                                        <p:strVal val="visible"/>
                                      </p:to>
                                    </p:set>
                                    <p:animEffect transition="in" filter="blinds(horizontal)">
                                      <p:cBhvr>
                                        <p:cTn id="32" dur="1000"/>
                                        <p:tgtEl>
                                          <p:spTgt spid="21">
                                            <p:graphicEl>
                                              <a:dgm id="{9686125E-379E-4463-93CA-0ED107338A3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graphicEl>
                                              <a:dgm id="{DAFCF88D-D55D-4F0B-818E-DEC7E348D63C}"/>
                                            </p:graphicEl>
                                          </p:spTgt>
                                        </p:tgtEl>
                                        <p:attrNameLst>
                                          <p:attrName>style.visibility</p:attrName>
                                        </p:attrNameLst>
                                      </p:cBhvr>
                                      <p:to>
                                        <p:strVal val="visible"/>
                                      </p:to>
                                    </p:set>
                                    <p:animEffect transition="in" filter="blinds(horizontal)">
                                      <p:cBhvr>
                                        <p:cTn id="37" dur="1000"/>
                                        <p:tgtEl>
                                          <p:spTgt spid="21">
                                            <p:graphicEl>
                                              <a:dgm id="{DAFCF88D-D55D-4F0B-818E-DEC7E348D63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graphicEl>
                                              <a:dgm id="{EAEC7F6D-F1A3-4DDF-A3EC-35D325954541}"/>
                                            </p:graphicEl>
                                          </p:spTgt>
                                        </p:tgtEl>
                                        <p:attrNameLst>
                                          <p:attrName>style.visibility</p:attrName>
                                        </p:attrNameLst>
                                      </p:cBhvr>
                                      <p:to>
                                        <p:strVal val="visible"/>
                                      </p:to>
                                    </p:set>
                                    <p:animEffect transition="in" filter="blinds(horizontal)">
                                      <p:cBhvr>
                                        <p:cTn id="42" dur="1000"/>
                                        <p:tgtEl>
                                          <p:spTgt spid="21">
                                            <p:graphicEl>
                                              <a:dgm id="{EAEC7F6D-F1A3-4DDF-A3EC-35D32595454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graphicEl>
                                              <a:dgm id="{F6A50845-B553-4379-8735-004CB387FB2B}"/>
                                            </p:graphicEl>
                                          </p:spTgt>
                                        </p:tgtEl>
                                        <p:attrNameLst>
                                          <p:attrName>style.visibility</p:attrName>
                                        </p:attrNameLst>
                                      </p:cBhvr>
                                      <p:to>
                                        <p:strVal val="visible"/>
                                      </p:to>
                                    </p:set>
                                    <p:animEffect transition="in" filter="blinds(horizontal)">
                                      <p:cBhvr>
                                        <p:cTn id="47" dur="1000"/>
                                        <p:tgtEl>
                                          <p:spTgt spid="21">
                                            <p:graphicEl>
                                              <a:dgm id="{F6A50845-B553-4379-8735-004CB387FB2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graphicEl>
                                              <a:dgm id="{93E8F984-663E-43E1-A26A-91F4929F147F}"/>
                                            </p:graphicEl>
                                          </p:spTgt>
                                        </p:tgtEl>
                                        <p:attrNameLst>
                                          <p:attrName>style.visibility</p:attrName>
                                        </p:attrNameLst>
                                      </p:cBhvr>
                                      <p:to>
                                        <p:strVal val="visible"/>
                                      </p:to>
                                    </p:set>
                                    <p:animEffect transition="in" filter="blinds(horizontal)">
                                      <p:cBhvr>
                                        <p:cTn id="52" dur="1000"/>
                                        <p:tgtEl>
                                          <p:spTgt spid="21">
                                            <p:graphicEl>
                                              <a:dgm id="{93E8F984-663E-43E1-A26A-91F4929F147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graphicEl>
                                              <a:dgm id="{8BF6EDD7-A445-4AA1-B28E-8DE651DE31B5}"/>
                                            </p:graphicEl>
                                          </p:spTgt>
                                        </p:tgtEl>
                                        <p:attrNameLst>
                                          <p:attrName>style.visibility</p:attrName>
                                        </p:attrNameLst>
                                      </p:cBhvr>
                                      <p:to>
                                        <p:strVal val="visible"/>
                                      </p:to>
                                    </p:set>
                                    <p:animEffect transition="in" filter="blinds(horizontal)">
                                      <p:cBhvr>
                                        <p:cTn id="57" dur="1000"/>
                                        <p:tgtEl>
                                          <p:spTgt spid="21">
                                            <p:graphicEl>
                                              <a:dgm id="{8BF6EDD7-A445-4AA1-B28E-8DE651DE31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479822"/>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IN" sz="2400" dirty="0">
                <a:solidFill>
                  <a:schemeClr val="bg1"/>
                </a:solidFill>
              </a:rPr>
              <a:t>                   Primary Market</a:t>
            </a:r>
          </a:p>
        </p:txBody>
      </p:sp>
      <p:sp>
        <p:nvSpPr>
          <p:cNvPr id="3" name="Content Placeholder 2"/>
          <p:cNvSpPr>
            <a:spLocks noGrp="1"/>
          </p:cNvSpPr>
          <p:nvPr>
            <p:ph idx="1"/>
          </p:nvPr>
        </p:nvSpPr>
        <p:spPr>
          <a:xfrm>
            <a:off x="739254" y="1306864"/>
            <a:ext cx="3756546" cy="3940521"/>
          </a:xfrm>
          <a:solidFill>
            <a:srgbClr val="0070C0"/>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220000"/>
              </a:lnSpc>
              <a:spcBef>
                <a:spcPct val="50000"/>
              </a:spcBef>
              <a:buFont typeface="Symbol" pitchFamily="18" charset="2"/>
              <a:buNone/>
            </a:pPr>
            <a:r>
              <a:rPr lang="en-IN" sz="2475" b="1" dirty="0">
                <a:solidFill>
                  <a:schemeClr val="bg1"/>
                </a:solidFill>
                <a:cs typeface="Times New Roman" charset="0"/>
              </a:rPr>
              <a:t>Products : </a:t>
            </a:r>
            <a:endParaRPr lang="en-US" sz="2475" b="1" dirty="0">
              <a:solidFill>
                <a:schemeClr val="bg1"/>
              </a:solidFill>
              <a:cs typeface="Times New Roman" charset="0"/>
            </a:endParaRPr>
          </a:p>
          <a:p>
            <a:pPr>
              <a:lnSpc>
                <a:spcPct val="220000"/>
              </a:lnSpc>
              <a:spcBef>
                <a:spcPct val="50000"/>
              </a:spcBef>
              <a:buFont typeface="Symbol" pitchFamily="18" charset="2"/>
              <a:buNone/>
            </a:pPr>
            <a:r>
              <a:rPr lang="en-US" sz="1800" b="1" dirty="0">
                <a:solidFill>
                  <a:schemeClr val="bg1"/>
                </a:solidFill>
                <a:cs typeface="Times New Roman" charset="0"/>
              </a:rPr>
              <a:t>•</a:t>
            </a:r>
            <a:r>
              <a:rPr lang="en-US" sz="1800" b="1" dirty="0">
                <a:solidFill>
                  <a:schemeClr val="bg1"/>
                </a:solidFill>
              </a:rPr>
              <a:t> INTIAL PUBLIC OFFER – IPO</a:t>
            </a:r>
          </a:p>
          <a:p>
            <a:pPr>
              <a:lnSpc>
                <a:spcPct val="220000"/>
              </a:lnSpc>
              <a:spcBef>
                <a:spcPct val="50000"/>
              </a:spcBef>
              <a:buNone/>
            </a:pPr>
            <a:r>
              <a:rPr lang="en-US" sz="1800" b="1" dirty="0">
                <a:solidFill>
                  <a:schemeClr val="bg1"/>
                </a:solidFill>
                <a:cs typeface="Times New Roman" charset="0"/>
              </a:rPr>
              <a:t>•</a:t>
            </a:r>
            <a:r>
              <a:rPr lang="en-US" sz="1800" b="1" dirty="0">
                <a:solidFill>
                  <a:schemeClr val="bg1"/>
                </a:solidFill>
              </a:rPr>
              <a:t>  FOLLOWING PUBLIC OFFER– FPO</a:t>
            </a:r>
          </a:p>
          <a:p>
            <a:pPr>
              <a:lnSpc>
                <a:spcPct val="220000"/>
              </a:lnSpc>
              <a:spcBef>
                <a:spcPct val="50000"/>
              </a:spcBef>
              <a:buFont typeface="Symbol" pitchFamily="18" charset="2"/>
              <a:buNone/>
            </a:pPr>
            <a:r>
              <a:rPr lang="en-US" sz="1800" b="1" dirty="0">
                <a:solidFill>
                  <a:schemeClr val="bg1"/>
                </a:solidFill>
                <a:cs typeface="Times New Roman" charset="0"/>
              </a:rPr>
              <a:t>• </a:t>
            </a:r>
            <a:r>
              <a:rPr lang="en-US" sz="1800" b="1" dirty="0">
                <a:solidFill>
                  <a:schemeClr val="bg1"/>
                </a:solidFill>
              </a:rPr>
              <a:t>RIGHTS ISSUE</a:t>
            </a:r>
          </a:p>
          <a:p>
            <a:pPr>
              <a:lnSpc>
                <a:spcPct val="220000"/>
              </a:lnSpc>
              <a:spcBef>
                <a:spcPct val="50000"/>
              </a:spcBef>
              <a:buFont typeface="Symbol" pitchFamily="18" charset="2"/>
              <a:buNone/>
            </a:pPr>
            <a:r>
              <a:rPr lang="en-US" sz="1800" b="1" dirty="0">
                <a:solidFill>
                  <a:schemeClr val="bg1"/>
                </a:solidFill>
                <a:cs typeface="Times New Roman" charset="0"/>
              </a:rPr>
              <a:t>• </a:t>
            </a:r>
            <a:r>
              <a:rPr lang="en-US" sz="1800" b="1" dirty="0">
                <a:solidFill>
                  <a:schemeClr val="bg1"/>
                </a:solidFill>
              </a:rPr>
              <a:t>PRIVATE PLACEMENT</a:t>
            </a:r>
          </a:p>
          <a:p>
            <a:pPr>
              <a:lnSpc>
                <a:spcPct val="220000"/>
              </a:lnSpc>
              <a:spcBef>
                <a:spcPct val="50000"/>
              </a:spcBef>
              <a:buFont typeface="Symbol" pitchFamily="18" charset="2"/>
              <a:buNone/>
            </a:pPr>
            <a:r>
              <a:rPr lang="en-US" sz="1800" b="1" dirty="0">
                <a:solidFill>
                  <a:schemeClr val="bg1"/>
                </a:solidFill>
                <a:cs typeface="Times New Roman" charset="0"/>
              </a:rPr>
              <a:t>• </a:t>
            </a:r>
            <a:r>
              <a:rPr lang="en-US" sz="1800" b="1" dirty="0">
                <a:solidFill>
                  <a:schemeClr val="bg1"/>
                </a:solidFill>
              </a:rPr>
              <a:t>PREFERENTIAL ALLOTMENT</a:t>
            </a:r>
          </a:p>
          <a:p>
            <a:endParaRPr lang="en-IN" sz="1800" b="1" dirty="0">
              <a:solidFill>
                <a:schemeClr val="bg1"/>
              </a:solidFill>
            </a:endParaRPr>
          </a:p>
        </p:txBody>
      </p:sp>
      <p:sp>
        <p:nvSpPr>
          <p:cNvPr id="5" name="Content Placeholder 2"/>
          <p:cNvSpPr txBox="1">
            <a:spLocks/>
          </p:cNvSpPr>
          <p:nvPr/>
        </p:nvSpPr>
        <p:spPr>
          <a:xfrm>
            <a:off x="4561116" y="1335438"/>
            <a:ext cx="4506684" cy="3883371"/>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Bef>
                <a:spcPct val="50000"/>
              </a:spcBef>
              <a:buNone/>
            </a:pPr>
            <a:r>
              <a:rPr lang="en-IN" sz="1800" b="1" dirty="0">
                <a:solidFill>
                  <a:schemeClr val="bg1"/>
                </a:solidFill>
                <a:cs typeface="Times New Roman" charset="0"/>
              </a:rPr>
              <a:t>Participants </a:t>
            </a:r>
            <a:r>
              <a:rPr lang="en-IN" sz="1050" b="1" dirty="0">
                <a:solidFill>
                  <a:schemeClr val="bg1"/>
                </a:solidFill>
                <a:cs typeface="Times New Roman" charset="0"/>
              </a:rPr>
              <a:t>: </a:t>
            </a:r>
            <a:endParaRPr lang="en-US" sz="1050" b="1" dirty="0">
              <a:solidFill>
                <a:schemeClr val="bg1"/>
              </a:solidFill>
            </a:endParaRPr>
          </a:p>
          <a:p>
            <a:pPr>
              <a:spcBef>
                <a:spcPct val="50000"/>
              </a:spcBef>
              <a:buNone/>
            </a:pPr>
            <a:r>
              <a:rPr lang="en-US" sz="1050" b="1" dirty="0">
                <a:solidFill>
                  <a:schemeClr val="bg1"/>
                </a:solidFill>
                <a:cs typeface="Times New Roman" charset="0"/>
              </a:rPr>
              <a:t>Resident Individuals</a:t>
            </a:r>
          </a:p>
          <a:p>
            <a:pPr>
              <a:spcBef>
                <a:spcPct val="50000"/>
              </a:spcBef>
              <a:buNone/>
            </a:pPr>
            <a:r>
              <a:rPr lang="en-US" sz="1050" b="1" dirty="0">
                <a:solidFill>
                  <a:schemeClr val="bg1"/>
                </a:solidFill>
                <a:cs typeface="Times New Roman" charset="0"/>
              </a:rPr>
              <a:t>HUF</a:t>
            </a:r>
          </a:p>
          <a:p>
            <a:pPr>
              <a:spcBef>
                <a:spcPct val="50000"/>
              </a:spcBef>
              <a:buNone/>
            </a:pPr>
            <a:r>
              <a:rPr lang="en-US" sz="1050" b="1" dirty="0">
                <a:solidFill>
                  <a:schemeClr val="bg1"/>
                </a:solidFill>
                <a:cs typeface="Times New Roman" charset="0"/>
              </a:rPr>
              <a:t>Minors through guardians</a:t>
            </a:r>
          </a:p>
          <a:p>
            <a:pPr>
              <a:spcBef>
                <a:spcPct val="50000"/>
              </a:spcBef>
              <a:buNone/>
            </a:pPr>
            <a:r>
              <a:rPr lang="en-US" sz="1050" b="1" dirty="0">
                <a:solidFill>
                  <a:schemeClr val="bg1"/>
                </a:solidFill>
                <a:cs typeface="Times New Roman" charset="0"/>
              </a:rPr>
              <a:t>Registered Societies and Club</a:t>
            </a:r>
          </a:p>
          <a:p>
            <a:pPr>
              <a:spcBef>
                <a:spcPct val="50000"/>
              </a:spcBef>
              <a:buNone/>
            </a:pPr>
            <a:r>
              <a:rPr lang="en-US" sz="1050" b="1" dirty="0">
                <a:solidFill>
                  <a:schemeClr val="bg1"/>
                </a:solidFill>
                <a:cs typeface="Times New Roman" charset="0"/>
              </a:rPr>
              <a:t>NRI</a:t>
            </a:r>
          </a:p>
          <a:p>
            <a:pPr>
              <a:spcBef>
                <a:spcPct val="50000"/>
              </a:spcBef>
              <a:buNone/>
            </a:pPr>
            <a:r>
              <a:rPr lang="en-US" sz="1050" b="1" dirty="0">
                <a:solidFill>
                  <a:schemeClr val="bg1"/>
                </a:solidFill>
                <a:cs typeface="Times New Roman" charset="0"/>
              </a:rPr>
              <a:t>PIO</a:t>
            </a:r>
          </a:p>
          <a:p>
            <a:pPr>
              <a:spcBef>
                <a:spcPct val="50000"/>
              </a:spcBef>
              <a:buNone/>
            </a:pPr>
            <a:r>
              <a:rPr lang="en-US" sz="1050" b="1" dirty="0">
                <a:solidFill>
                  <a:schemeClr val="bg1"/>
                </a:solidFill>
                <a:cs typeface="Times New Roman" charset="0"/>
              </a:rPr>
              <a:t>Qualified </a:t>
            </a:r>
            <a:r>
              <a:rPr lang="en-US" sz="1050" b="1" dirty="0" err="1">
                <a:solidFill>
                  <a:schemeClr val="bg1"/>
                </a:solidFill>
                <a:cs typeface="Times New Roman" charset="0"/>
              </a:rPr>
              <a:t>Foreigh</a:t>
            </a:r>
            <a:r>
              <a:rPr lang="en-US" sz="1050" b="1" dirty="0">
                <a:solidFill>
                  <a:schemeClr val="bg1"/>
                </a:solidFill>
                <a:cs typeface="Times New Roman" charset="0"/>
              </a:rPr>
              <a:t> Investor</a:t>
            </a:r>
          </a:p>
          <a:p>
            <a:pPr>
              <a:spcBef>
                <a:spcPct val="50000"/>
              </a:spcBef>
              <a:buNone/>
            </a:pPr>
            <a:r>
              <a:rPr lang="en-US" sz="1050" b="1" dirty="0">
                <a:solidFill>
                  <a:schemeClr val="bg1"/>
                </a:solidFill>
                <a:cs typeface="Times New Roman" charset="0"/>
              </a:rPr>
              <a:t>Banks</a:t>
            </a:r>
          </a:p>
          <a:p>
            <a:pPr>
              <a:spcBef>
                <a:spcPct val="50000"/>
              </a:spcBef>
              <a:buNone/>
            </a:pPr>
            <a:r>
              <a:rPr lang="en-US" sz="1050" b="1" dirty="0">
                <a:solidFill>
                  <a:schemeClr val="bg1"/>
                </a:solidFill>
                <a:cs typeface="Times New Roman" charset="0"/>
              </a:rPr>
              <a:t>Financial Institutions</a:t>
            </a:r>
          </a:p>
          <a:p>
            <a:pPr>
              <a:spcBef>
                <a:spcPct val="50000"/>
              </a:spcBef>
              <a:buNone/>
            </a:pPr>
            <a:r>
              <a:rPr lang="en-US" sz="1050" b="1" dirty="0">
                <a:solidFill>
                  <a:schemeClr val="bg1"/>
                </a:solidFill>
                <a:cs typeface="Times New Roman" charset="0"/>
              </a:rPr>
              <a:t>Association of Person</a:t>
            </a:r>
          </a:p>
          <a:p>
            <a:pPr>
              <a:spcBef>
                <a:spcPct val="50000"/>
              </a:spcBef>
              <a:buNone/>
            </a:pPr>
            <a:r>
              <a:rPr lang="en-US" sz="1050" b="1" dirty="0">
                <a:solidFill>
                  <a:schemeClr val="bg1"/>
                </a:solidFill>
                <a:cs typeface="Times New Roman" charset="0"/>
              </a:rPr>
              <a:t>Companies</a:t>
            </a:r>
          </a:p>
          <a:p>
            <a:pPr>
              <a:spcBef>
                <a:spcPct val="50000"/>
              </a:spcBef>
              <a:buNone/>
            </a:pPr>
            <a:r>
              <a:rPr lang="en-US" sz="1050" b="1" dirty="0">
                <a:solidFill>
                  <a:schemeClr val="bg1"/>
                </a:solidFill>
                <a:cs typeface="Times New Roman" charset="0"/>
              </a:rPr>
              <a:t>Partnership Firm</a:t>
            </a:r>
          </a:p>
          <a:p>
            <a:pPr>
              <a:spcBef>
                <a:spcPct val="50000"/>
              </a:spcBef>
              <a:buNone/>
            </a:pPr>
            <a:r>
              <a:rPr lang="en-US" sz="1050" b="1" dirty="0">
                <a:solidFill>
                  <a:schemeClr val="bg1"/>
                </a:solidFill>
                <a:cs typeface="Times New Roman" charset="0"/>
              </a:rPr>
              <a:t>Trust</a:t>
            </a:r>
          </a:p>
          <a:p>
            <a:pPr>
              <a:spcBef>
                <a:spcPct val="50000"/>
              </a:spcBef>
              <a:buNone/>
            </a:pPr>
            <a:r>
              <a:rPr lang="en-US" sz="1050" b="1" dirty="0">
                <a:solidFill>
                  <a:schemeClr val="bg1"/>
                </a:solidFill>
                <a:cs typeface="Times New Roman" charset="0"/>
              </a:rPr>
              <a:t>FII</a:t>
            </a:r>
          </a:p>
          <a:p>
            <a:pPr>
              <a:spcBef>
                <a:spcPct val="50000"/>
              </a:spcBef>
              <a:buNone/>
            </a:pPr>
            <a:r>
              <a:rPr lang="en-US" sz="1050" b="1" dirty="0">
                <a:solidFill>
                  <a:schemeClr val="bg1"/>
                </a:solidFill>
                <a:cs typeface="Times New Roman" charset="0"/>
              </a:rPr>
              <a:t>DII</a:t>
            </a:r>
          </a:p>
          <a:p>
            <a:pPr>
              <a:spcBef>
                <a:spcPct val="50000"/>
              </a:spcBef>
              <a:buNone/>
            </a:pPr>
            <a:r>
              <a:rPr lang="en-US" sz="1050" b="1" dirty="0">
                <a:solidFill>
                  <a:schemeClr val="bg1"/>
                </a:solidFill>
                <a:cs typeface="Times New Roman" charset="0"/>
              </a:rPr>
              <a:t>LLP</a:t>
            </a:r>
            <a:endParaRPr lang="en-IN" sz="1050" b="1" dirty="0">
              <a:solidFill>
                <a:schemeClr val="bg1"/>
              </a:solidFill>
              <a:cs typeface="Times New Roman" charset="0"/>
            </a:endParaRPr>
          </a:p>
        </p:txBody>
      </p:sp>
      <p:sp>
        <p:nvSpPr>
          <p:cNvPr id="4" name="Date Placeholder 3"/>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normAutofit fontScale="47500" lnSpcReduction="20000"/>
          </a:bodyPr>
          <a:lstStyle/>
          <a:p>
            <a:fld id="{B6F15528-21DE-4FAA-801E-634DDDAF4B2B}" type="slidenum">
              <a:rPr lang="en-US" smtClean="0"/>
              <a:pPr/>
              <a:t>31</a:t>
            </a:fld>
            <a:endParaRPr lang="en-US"/>
          </a:p>
        </p:txBody>
      </p:sp>
      <p:pic>
        <p:nvPicPr>
          <p:cNvPr id="8" name="Picture 7">
            <a:extLst>
              <a:ext uri="{FF2B5EF4-FFF2-40B4-BE49-F238E27FC236}">
                <a16:creationId xmlns:a16="http://schemas.microsoft.com/office/drawing/2014/main" id="{64099F37-BD35-4845-8585-1F3015DCD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27383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CF66C48C-D26B-4F40-A2DB-2FE2D76693E0}" type="datetime3">
              <a:rPr lang="en-US" smtClean="0"/>
              <a:t>1 February 2020</a:t>
            </a:fld>
            <a:endParaRPr lang="en-US"/>
          </a:p>
        </p:txBody>
      </p:sp>
      <p:sp>
        <p:nvSpPr>
          <p:cNvPr id="4" name="Slide Number Placeholder 3"/>
          <p:cNvSpPr>
            <a:spLocks noGrp="1"/>
          </p:cNvSpPr>
          <p:nvPr>
            <p:ph type="sldNum" sz="quarter" idx="12"/>
          </p:nvPr>
        </p:nvSpPr>
        <p:spPr/>
        <p:txBody>
          <a:bodyPr>
            <a:normAutofit fontScale="47500" lnSpcReduction="20000"/>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a:t>www.isfm.co.in</a:t>
            </a:r>
          </a:p>
        </p:txBody>
      </p:sp>
      <p:pic>
        <p:nvPicPr>
          <p:cNvPr id="7" name="Picture 6">
            <a:extLst>
              <a:ext uri="{FF2B5EF4-FFF2-40B4-BE49-F238E27FC236}">
                <a16:creationId xmlns:a16="http://schemas.microsoft.com/office/drawing/2014/main" id="{880AFFB4-AB4D-4150-85AB-19C145092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16570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A25A3D-C839-4DEC-B912-F0CB31C1D2C3}"/>
              </a:ext>
            </a:extLst>
          </p:cNvPr>
          <p:cNvSpPr>
            <a:spLocks noGrp="1"/>
          </p:cNvSpPr>
          <p:nvPr>
            <p:ph type="dt" sz="half" idx="10"/>
          </p:nvPr>
        </p:nvSpPr>
        <p:spPr/>
        <p:txBody>
          <a:bodyPr/>
          <a:lstStyle/>
          <a:p>
            <a:fld id="{2544A389-1A2E-4E52-A19C-BE57CADBAA05}" type="datetime3">
              <a:rPr lang="en-US" smtClean="0"/>
              <a:t>1 February 2020</a:t>
            </a:fld>
            <a:endParaRPr lang="en-US"/>
          </a:p>
        </p:txBody>
      </p:sp>
      <p:sp>
        <p:nvSpPr>
          <p:cNvPr id="8" name="Footer Placeholder 7">
            <a:extLst>
              <a:ext uri="{FF2B5EF4-FFF2-40B4-BE49-F238E27FC236}">
                <a16:creationId xmlns:a16="http://schemas.microsoft.com/office/drawing/2014/main" id="{B9E86068-7717-4F61-9059-9A8E51DE657F}"/>
              </a:ext>
            </a:extLst>
          </p:cNvPr>
          <p:cNvSpPr>
            <a:spLocks noGrp="1"/>
          </p:cNvSpPr>
          <p:nvPr>
            <p:ph type="ftr" sz="quarter" idx="11"/>
          </p:nvPr>
        </p:nvSpPr>
        <p:spPr/>
        <p:txBody>
          <a:bodyPr/>
          <a:lstStyle/>
          <a:p>
            <a:r>
              <a:rPr lang="en-US"/>
              <a:t>www.isfm.co.in</a:t>
            </a:r>
          </a:p>
        </p:txBody>
      </p:sp>
      <p:sp>
        <p:nvSpPr>
          <p:cNvPr id="9" name="Slide Number Placeholder 8">
            <a:extLst>
              <a:ext uri="{FF2B5EF4-FFF2-40B4-BE49-F238E27FC236}">
                <a16:creationId xmlns:a16="http://schemas.microsoft.com/office/drawing/2014/main" id="{BACB018D-FFD5-47EE-B4BA-A88F33108805}"/>
              </a:ext>
            </a:extLst>
          </p:cNvPr>
          <p:cNvSpPr>
            <a:spLocks noGrp="1"/>
          </p:cNvSpPr>
          <p:nvPr>
            <p:ph type="sldNum" sz="quarter" idx="12"/>
          </p:nvPr>
        </p:nvSpPr>
        <p:spPr/>
        <p:txBody>
          <a:bodyPr>
            <a:normAutofit fontScale="47500" lnSpcReduction="20000"/>
          </a:bodyPr>
          <a:lstStyle/>
          <a:p>
            <a:fld id="{B6F15528-21DE-4FAA-801E-634DDDAF4B2B}" type="slidenum">
              <a:rPr lang="en-US" smtClean="0"/>
              <a:pPr/>
              <a:t>33</a:t>
            </a:fld>
            <a:endParaRPr lang="en-US"/>
          </a:p>
        </p:txBody>
      </p:sp>
      <p:sp>
        <p:nvSpPr>
          <p:cNvPr id="16" name="TextBox 15">
            <a:extLst>
              <a:ext uri="{FF2B5EF4-FFF2-40B4-BE49-F238E27FC236}">
                <a16:creationId xmlns:a16="http://schemas.microsoft.com/office/drawing/2014/main" id="{F3BF94DC-8D7C-4703-931E-5F7E035E8770}"/>
              </a:ext>
            </a:extLst>
          </p:cNvPr>
          <p:cNvSpPr txBox="1"/>
          <p:nvPr/>
        </p:nvSpPr>
        <p:spPr>
          <a:xfrm>
            <a:off x="1171575" y="436225"/>
            <a:ext cx="1114425" cy="369332"/>
          </a:xfrm>
          <a:prstGeom prst="rect">
            <a:avLst/>
          </a:prstGeom>
          <a:noFill/>
        </p:spPr>
        <p:txBody>
          <a:bodyPr wrap="square" rtlCol="0">
            <a:spAutoFit/>
          </a:bodyPr>
          <a:lstStyle/>
          <a:p>
            <a:r>
              <a:rPr lang="en-US" dirty="0"/>
              <a:t> </a:t>
            </a:r>
          </a:p>
        </p:txBody>
      </p:sp>
      <p:sp>
        <p:nvSpPr>
          <p:cNvPr id="2" name="TextBox 1">
            <a:extLst>
              <a:ext uri="{FF2B5EF4-FFF2-40B4-BE49-F238E27FC236}">
                <a16:creationId xmlns:a16="http://schemas.microsoft.com/office/drawing/2014/main" id="{A17C93A5-D5AA-458E-9E63-8F81B4A4C207}"/>
              </a:ext>
            </a:extLst>
          </p:cNvPr>
          <p:cNvSpPr txBox="1"/>
          <p:nvPr/>
        </p:nvSpPr>
        <p:spPr>
          <a:xfrm>
            <a:off x="2857500" y="436225"/>
            <a:ext cx="4457700" cy="507831"/>
          </a:xfrm>
          <a:prstGeom prst="rect">
            <a:avLst/>
          </a:prstGeom>
          <a:noFill/>
        </p:spPr>
        <p:txBody>
          <a:bodyPr wrap="square" rtlCol="0">
            <a:spAutoFit/>
          </a:bodyPr>
          <a:lstStyle/>
          <a:p>
            <a:r>
              <a:rPr lang="en-US" sz="2700" dirty="0"/>
              <a:t>         Secondary Market</a:t>
            </a:r>
          </a:p>
        </p:txBody>
      </p:sp>
      <p:pic>
        <p:nvPicPr>
          <p:cNvPr id="4" name="Picture 3">
            <a:extLst>
              <a:ext uri="{FF2B5EF4-FFF2-40B4-BE49-F238E27FC236}">
                <a16:creationId xmlns:a16="http://schemas.microsoft.com/office/drawing/2014/main" id="{0E081A97-72E5-457F-979A-04F4FB672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864"/>
            <a:ext cx="8991599" cy="3836636"/>
          </a:xfrm>
          <a:prstGeom prst="rect">
            <a:avLst/>
          </a:prstGeom>
        </p:spPr>
      </p:pic>
      <p:pic>
        <p:nvPicPr>
          <p:cNvPr id="10" name="Picture 9">
            <a:extLst>
              <a:ext uri="{FF2B5EF4-FFF2-40B4-BE49-F238E27FC236}">
                <a16:creationId xmlns:a16="http://schemas.microsoft.com/office/drawing/2014/main" id="{0EA46050-E5A3-486D-9148-978B4A932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13004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A25A3D-C839-4DEC-B912-F0CB31C1D2C3}"/>
              </a:ext>
            </a:extLst>
          </p:cNvPr>
          <p:cNvSpPr>
            <a:spLocks noGrp="1"/>
          </p:cNvSpPr>
          <p:nvPr>
            <p:ph type="dt" sz="half" idx="10"/>
          </p:nvPr>
        </p:nvSpPr>
        <p:spPr/>
        <p:txBody>
          <a:bodyPr/>
          <a:lstStyle/>
          <a:p>
            <a:fld id="{2544A389-1A2E-4E52-A19C-BE57CADBAA05}" type="datetime3">
              <a:rPr lang="en-US" smtClean="0"/>
              <a:t>1 February 2020</a:t>
            </a:fld>
            <a:endParaRPr lang="en-US"/>
          </a:p>
        </p:txBody>
      </p:sp>
      <p:sp>
        <p:nvSpPr>
          <p:cNvPr id="8" name="Footer Placeholder 7">
            <a:extLst>
              <a:ext uri="{FF2B5EF4-FFF2-40B4-BE49-F238E27FC236}">
                <a16:creationId xmlns:a16="http://schemas.microsoft.com/office/drawing/2014/main" id="{B9E86068-7717-4F61-9059-9A8E51DE657F}"/>
              </a:ext>
            </a:extLst>
          </p:cNvPr>
          <p:cNvSpPr>
            <a:spLocks noGrp="1"/>
          </p:cNvSpPr>
          <p:nvPr>
            <p:ph type="ftr" sz="quarter" idx="11"/>
          </p:nvPr>
        </p:nvSpPr>
        <p:spPr/>
        <p:txBody>
          <a:bodyPr/>
          <a:lstStyle/>
          <a:p>
            <a:r>
              <a:rPr lang="en-US"/>
              <a:t>www.isfm.co.in</a:t>
            </a:r>
          </a:p>
        </p:txBody>
      </p:sp>
      <p:sp>
        <p:nvSpPr>
          <p:cNvPr id="9" name="Slide Number Placeholder 8">
            <a:extLst>
              <a:ext uri="{FF2B5EF4-FFF2-40B4-BE49-F238E27FC236}">
                <a16:creationId xmlns:a16="http://schemas.microsoft.com/office/drawing/2014/main" id="{BACB018D-FFD5-47EE-B4BA-A88F33108805}"/>
              </a:ext>
            </a:extLst>
          </p:cNvPr>
          <p:cNvSpPr>
            <a:spLocks noGrp="1"/>
          </p:cNvSpPr>
          <p:nvPr>
            <p:ph type="sldNum" sz="quarter" idx="12"/>
          </p:nvPr>
        </p:nvSpPr>
        <p:spPr/>
        <p:txBody>
          <a:bodyPr>
            <a:normAutofit fontScale="47500" lnSpcReduction="20000"/>
          </a:bodyPr>
          <a:lstStyle/>
          <a:p>
            <a:fld id="{B6F15528-21DE-4FAA-801E-634DDDAF4B2B}" type="slidenum">
              <a:rPr lang="en-US" smtClean="0"/>
              <a:pPr/>
              <a:t>34</a:t>
            </a:fld>
            <a:endParaRPr lang="en-US"/>
          </a:p>
        </p:txBody>
      </p:sp>
      <p:sp>
        <p:nvSpPr>
          <p:cNvPr id="16" name="TextBox 15">
            <a:extLst>
              <a:ext uri="{FF2B5EF4-FFF2-40B4-BE49-F238E27FC236}">
                <a16:creationId xmlns:a16="http://schemas.microsoft.com/office/drawing/2014/main" id="{F3BF94DC-8D7C-4703-931E-5F7E035E8770}"/>
              </a:ext>
            </a:extLst>
          </p:cNvPr>
          <p:cNvSpPr txBox="1"/>
          <p:nvPr/>
        </p:nvSpPr>
        <p:spPr>
          <a:xfrm>
            <a:off x="1171575" y="436225"/>
            <a:ext cx="1114425" cy="369332"/>
          </a:xfrm>
          <a:prstGeom prst="rect">
            <a:avLst/>
          </a:prstGeom>
          <a:noFill/>
        </p:spPr>
        <p:txBody>
          <a:bodyPr wrap="square" rtlCol="0">
            <a:spAutoFit/>
          </a:bodyPr>
          <a:lstStyle/>
          <a:p>
            <a:r>
              <a:rPr lang="en-US" dirty="0"/>
              <a:t> </a:t>
            </a:r>
          </a:p>
        </p:txBody>
      </p:sp>
      <p:sp>
        <p:nvSpPr>
          <p:cNvPr id="2" name="TextBox 1">
            <a:extLst>
              <a:ext uri="{FF2B5EF4-FFF2-40B4-BE49-F238E27FC236}">
                <a16:creationId xmlns:a16="http://schemas.microsoft.com/office/drawing/2014/main" id="{A17C93A5-D5AA-458E-9E63-8F81B4A4C207}"/>
              </a:ext>
            </a:extLst>
          </p:cNvPr>
          <p:cNvSpPr txBox="1"/>
          <p:nvPr/>
        </p:nvSpPr>
        <p:spPr>
          <a:xfrm>
            <a:off x="2857500" y="436225"/>
            <a:ext cx="4457700" cy="507831"/>
          </a:xfrm>
          <a:prstGeom prst="rect">
            <a:avLst/>
          </a:prstGeom>
          <a:noFill/>
        </p:spPr>
        <p:txBody>
          <a:bodyPr wrap="square" rtlCol="0">
            <a:spAutoFit/>
          </a:bodyPr>
          <a:lstStyle/>
          <a:p>
            <a:r>
              <a:rPr lang="en-US" sz="2700" dirty="0"/>
              <a:t> Classification of Shares</a:t>
            </a:r>
          </a:p>
        </p:txBody>
      </p:sp>
      <p:pic>
        <p:nvPicPr>
          <p:cNvPr id="4" name="Picture 3">
            <a:extLst>
              <a:ext uri="{FF2B5EF4-FFF2-40B4-BE49-F238E27FC236}">
                <a16:creationId xmlns:a16="http://schemas.microsoft.com/office/drawing/2014/main" id="{BC6FC777-4685-4835-AF80-0E8DCEF0D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1769"/>
            <a:ext cx="9144000" cy="3688230"/>
          </a:xfrm>
          <a:prstGeom prst="rect">
            <a:avLst/>
          </a:prstGeom>
        </p:spPr>
      </p:pic>
      <p:pic>
        <p:nvPicPr>
          <p:cNvPr id="10" name="Picture 9">
            <a:extLst>
              <a:ext uri="{FF2B5EF4-FFF2-40B4-BE49-F238E27FC236}">
                <a16:creationId xmlns:a16="http://schemas.microsoft.com/office/drawing/2014/main" id="{0722680D-5DF7-4D59-A9AB-471EB408B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487943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361950"/>
            <a:ext cx="6172200" cy="308372"/>
          </a:xfrm>
          <a:solidFill>
            <a:srgbClr val="0070C0"/>
          </a:solidFill>
        </p:spPr>
        <p:style>
          <a:lnRef idx="2">
            <a:schemeClr val="dk1"/>
          </a:lnRef>
          <a:fillRef idx="1">
            <a:schemeClr val="lt1"/>
          </a:fillRef>
          <a:effectRef idx="0">
            <a:schemeClr val="dk1"/>
          </a:effectRef>
          <a:fontRef idx="minor">
            <a:schemeClr val="dk1"/>
          </a:fontRef>
        </p:style>
        <p:txBody>
          <a:bodyPr>
            <a:noAutofit/>
          </a:bodyPr>
          <a:lstStyle/>
          <a:p>
            <a:r>
              <a:rPr lang="en-IN" sz="2100" dirty="0">
                <a:solidFill>
                  <a:schemeClr val="bg1"/>
                </a:solidFill>
              </a:rPr>
              <a:t>               Classification of Securities</a:t>
            </a:r>
          </a:p>
        </p:txBody>
      </p:sp>
      <p:sp>
        <p:nvSpPr>
          <p:cNvPr id="3" name="Content Placeholder 2"/>
          <p:cNvSpPr>
            <a:spLocks noGrp="1"/>
          </p:cNvSpPr>
          <p:nvPr>
            <p:ph sz="half" idx="1"/>
          </p:nvPr>
        </p:nvSpPr>
        <p:spPr>
          <a:xfrm>
            <a:off x="610487" y="1362270"/>
            <a:ext cx="4114799" cy="3794522"/>
          </a:xfrm>
          <a:solidFill>
            <a:srgbClr val="0070C0"/>
          </a:solidFill>
        </p:spPr>
        <p:style>
          <a:lnRef idx="2">
            <a:schemeClr val="dk1"/>
          </a:lnRef>
          <a:fillRef idx="1">
            <a:schemeClr val="lt1"/>
          </a:fillRef>
          <a:effectRef idx="0">
            <a:schemeClr val="dk1"/>
          </a:effectRef>
          <a:fontRef idx="minor">
            <a:schemeClr val="dk1"/>
          </a:fontRef>
        </p:style>
        <p:txBody>
          <a:bodyPr/>
          <a:lstStyle/>
          <a:p>
            <a:r>
              <a:rPr lang="en-US" sz="1350" dirty="0"/>
              <a:t> </a:t>
            </a:r>
            <a:r>
              <a:rPr lang="en-US" sz="1600" b="1" dirty="0">
                <a:solidFill>
                  <a:schemeClr val="bg1"/>
                </a:solidFill>
              </a:rPr>
              <a:t>Products</a:t>
            </a:r>
          </a:p>
          <a:p>
            <a:r>
              <a:rPr lang="en-US" sz="1800" b="1" dirty="0">
                <a:solidFill>
                  <a:schemeClr val="bg1"/>
                </a:solidFill>
              </a:rPr>
              <a:t>Share</a:t>
            </a:r>
          </a:p>
          <a:p>
            <a:r>
              <a:rPr lang="en-US" sz="1800" b="1" dirty="0">
                <a:solidFill>
                  <a:schemeClr val="bg1"/>
                </a:solidFill>
              </a:rPr>
              <a:t>Bonds</a:t>
            </a:r>
          </a:p>
          <a:p>
            <a:r>
              <a:rPr lang="en-US" sz="1800" b="1" dirty="0">
                <a:solidFill>
                  <a:schemeClr val="bg1"/>
                </a:solidFill>
              </a:rPr>
              <a:t>Debentures</a:t>
            </a:r>
          </a:p>
          <a:p>
            <a:r>
              <a:rPr lang="en-US" sz="1800" b="1" dirty="0">
                <a:solidFill>
                  <a:schemeClr val="bg1"/>
                </a:solidFill>
              </a:rPr>
              <a:t>Commercial Papers</a:t>
            </a:r>
          </a:p>
          <a:p>
            <a:r>
              <a:rPr lang="en-US" sz="1800" b="1" dirty="0">
                <a:solidFill>
                  <a:schemeClr val="bg1"/>
                </a:solidFill>
              </a:rPr>
              <a:t>Treasury bills</a:t>
            </a:r>
          </a:p>
          <a:p>
            <a:r>
              <a:rPr lang="en-US" sz="1800" b="1" dirty="0">
                <a:solidFill>
                  <a:schemeClr val="bg1"/>
                </a:solidFill>
              </a:rPr>
              <a:t>Commodities</a:t>
            </a:r>
          </a:p>
          <a:p>
            <a:r>
              <a:rPr lang="en-US" sz="1800" b="1" dirty="0">
                <a:solidFill>
                  <a:schemeClr val="bg1"/>
                </a:solidFill>
              </a:rPr>
              <a:t>Currency</a:t>
            </a:r>
          </a:p>
          <a:p>
            <a:r>
              <a:rPr lang="en-US" sz="1800" b="1" dirty="0">
                <a:solidFill>
                  <a:schemeClr val="bg1"/>
                </a:solidFill>
              </a:rPr>
              <a:t>Mutual Funds</a:t>
            </a:r>
          </a:p>
          <a:p>
            <a:endParaRPr lang="en-US" sz="1350" b="1" dirty="0">
              <a:solidFill>
                <a:schemeClr val="bg1"/>
              </a:solidFill>
            </a:endParaRPr>
          </a:p>
          <a:p>
            <a:endParaRPr lang="en-IN" sz="1350" dirty="0"/>
          </a:p>
        </p:txBody>
      </p:sp>
      <p:sp>
        <p:nvSpPr>
          <p:cNvPr id="4" name="Content Placeholder 3"/>
          <p:cNvSpPr>
            <a:spLocks noGrp="1"/>
          </p:cNvSpPr>
          <p:nvPr>
            <p:ph sz="half" idx="2"/>
          </p:nvPr>
        </p:nvSpPr>
        <p:spPr>
          <a:xfrm>
            <a:off x="4953000" y="1362270"/>
            <a:ext cx="4038600" cy="3794522"/>
          </a:xfrm>
          <a:solidFill>
            <a:srgbClr val="0070C0"/>
          </a:solidFill>
        </p:spPr>
        <p:style>
          <a:lnRef idx="2">
            <a:schemeClr val="dk1"/>
          </a:lnRef>
          <a:fillRef idx="1">
            <a:schemeClr val="lt1"/>
          </a:fillRef>
          <a:effectRef idx="0">
            <a:schemeClr val="dk1"/>
          </a:effectRef>
          <a:fontRef idx="minor">
            <a:schemeClr val="dk1"/>
          </a:fontRef>
        </p:style>
        <p:txBody>
          <a:bodyPr>
            <a:normAutofit/>
          </a:bodyPr>
          <a:lstStyle/>
          <a:p>
            <a:r>
              <a:rPr lang="en-US" sz="1350" b="1" u="sng" dirty="0">
                <a:solidFill>
                  <a:schemeClr val="bg1"/>
                </a:solidFill>
              </a:rPr>
              <a:t>CLASSIFICATION OF EQUITY SHARES</a:t>
            </a:r>
          </a:p>
          <a:p>
            <a:pPr marL="0" indent="0">
              <a:lnSpc>
                <a:spcPct val="180000"/>
              </a:lnSpc>
              <a:spcBef>
                <a:spcPct val="50000"/>
              </a:spcBef>
              <a:buNone/>
            </a:pPr>
            <a:r>
              <a:rPr lang="en-US" sz="1350" b="1" dirty="0">
                <a:solidFill>
                  <a:schemeClr val="bg1"/>
                </a:solidFill>
                <a:cs typeface="Times New Roman" charset="0"/>
              </a:rPr>
              <a:t>•        </a:t>
            </a:r>
            <a:r>
              <a:rPr lang="en-US" sz="1350" b="1" dirty="0">
                <a:solidFill>
                  <a:schemeClr val="bg1"/>
                </a:solidFill>
              </a:rPr>
              <a:t>BLUE-CHIP SHARES</a:t>
            </a:r>
          </a:p>
          <a:p>
            <a:pPr>
              <a:lnSpc>
                <a:spcPct val="180000"/>
              </a:lnSpc>
              <a:spcBef>
                <a:spcPct val="50000"/>
              </a:spcBef>
              <a:buFontTx/>
              <a:buChar char="•"/>
            </a:pPr>
            <a:r>
              <a:rPr lang="en-US" sz="1350" b="1" dirty="0">
                <a:solidFill>
                  <a:schemeClr val="bg1"/>
                </a:solidFill>
              </a:rPr>
              <a:t>  GROWTH SHARES</a:t>
            </a:r>
          </a:p>
          <a:p>
            <a:pPr>
              <a:lnSpc>
                <a:spcPct val="180000"/>
              </a:lnSpc>
              <a:spcBef>
                <a:spcPct val="50000"/>
              </a:spcBef>
              <a:buFontTx/>
              <a:buChar char="•"/>
            </a:pPr>
            <a:r>
              <a:rPr lang="en-US" sz="1350" b="1" dirty="0">
                <a:solidFill>
                  <a:schemeClr val="bg1"/>
                </a:solidFill>
              </a:rPr>
              <a:t>  INCOME SHARES</a:t>
            </a:r>
          </a:p>
          <a:p>
            <a:pPr>
              <a:lnSpc>
                <a:spcPct val="180000"/>
              </a:lnSpc>
              <a:spcBef>
                <a:spcPct val="50000"/>
              </a:spcBef>
              <a:buFontTx/>
              <a:buChar char="•"/>
            </a:pPr>
            <a:r>
              <a:rPr lang="en-US" sz="1350" b="1" dirty="0">
                <a:solidFill>
                  <a:schemeClr val="bg1"/>
                </a:solidFill>
              </a:rPr>
              <a:t>  CYCLICAL SHARES</a:t>
            </a:r>
          </a:p>
          <a:p>
            <a:pPr>
              <a:lnSpc>
                <a:spcPct val="180000"/>
              </a:lnSpc>
              <a:spcBef>
                <a:spcPct val="50000"/>
              </a:spcBef>
              <a:buFontTx/>
              <a:buChar char="•"/>
            </a:pPr>
            <a:r>
              <a:rPr lang="en-US" sz="1350" b="1" dirty="0">
                <a:solidFill>
                  <a:schemeClr val="bg1"/>
                </a:solidFill>
              </a:rPr>
              <a:t>  DEFENSIVE SHARES</a:t>
            </a:r>
          </a:p>
          <a:p>
            <a:pPr>
              <a:lnSpc>
                <a:spcPct val="180000"/>
              </a:lnSpc>
              <a:spcBef>
                <a:spcPct val="50000"/>
              </a:spcBef>
              <a:buFontTx/>
              <a:buChar char="•"/>
            </a:pPr>
            <a:r>
              <a:rPr lang="en-US" sz="1350" b="1" dirty="0">
                <a:solidFill>
                  <a:schemeClr val="bg1"/>
                </a:solidFill>
              </a:rPr>
              <a:t>  SPECULATIVE SHARES</a:t>
            </a:r>
          </a:p>
          <a:p>
            <a:pPr>
              <a:lnSpc>
                <a:spcPct val="180000"/>
              </a:lnSpc>
              <a:spcBef>
                <a:spcPct val="50000"/>
              </a:spcBef>
              <a:buFontTx/>
              <a:buChar char="•"/>
            </a:pPr>
            <a:endParaRPr lang="en-US" sz="1350" b="1" dirty="0">
              <a:solidFill>
                <a:schemeClr val="bg1"/>
              </a:solidFill>
            </a:endParaRPr>
          </a:p>
          <a:p>
            <a:endParaRPr lang="en-IN" sz="1350"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normAutofit fontScale="47500" lnSpcReduction="20000"/>
          </a:bodyPr>
          <a:lstStyle/>
          <a:p>
            <a:fld id="{B6F15528-21DE-4FAA-801E-634DDDAF4B2B}" type="slidenum">
              <a:rPr lang="en-US" smtClean="0"/>
              <a:pPr/>
              <a:t>35</a:t>
            </a:fld>
            <a:endParaRPr lang="en-US"/>
          </a:p>
        </p:txBody>
      </p:sp>
      <p:sp>
        <p:nvSpPr>
          <p:cNvPr id="8" name="Footer Placeholder 7"/>
          <p:cNvSpPr>
            <a:spLocks noGrp="1"/>
          </p:cNvSpPr>
          <p:nvPr>
            <p:ph type="ftr" sz="quarter" idx="11"/>
          </p:nvPr>
        </p:nvSpPr>
        <p:spPr/>
        <p:txBody>
          <a:bodyPr/>
          <a:lstStyle/>
          <a:p>
            <a:r>
              <a:rPr lang="en-US" dirty="0"/>
              <a:t> </a:t>
            </a:r>
          </a:p>
        </p:txBody>
      </p:sp>
      <p:pic>
        <p:nvPicPr>
          <p:cNvPr id="9" name="Picture 8">
            <a:extLst>
              <a:ext uri="{FF2B5EF4-FFF2-40B4-BE49-F238E27FC236}">
                <a16:creationId xmlns:a16="http://schemas.microsoft.com/office/drawing/2014/main" id="{4F99EB6D-DE07-47C5-8E25-9C91C9D32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988464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A25A3D-C839-4DEC-B912-F0CB31C1D2C3}"/>
              </a:ext>
            </a:extLst>
          </p:cNvPr>
          <p:cNvSpPr>
            <a:spLocks noGrp="1"/>
          </p:cNvSpPr>
          <p:nvPr>
            <p:ph type="dt" sz="half" idx="10"/>
          </p:nvPr>
        </p:nvSpPr>
        <p:spPr/>
        <p:txBody>
          <a:bodyPr/>
          <a:lstStyle/>
          <a:p>
            <a:fld id="{2544A389-1A2E-4E52-A19C-BE57CADBAA05}" type="datetime3">
              <a:rPr lang="en-US" smtClean="0"/>
              <a:t>1 February 2020</a:t>
            </a:fld>
            <a:endParaRPr lang="en-US"/>
          </a:p>
        </p:txBody>
      </p:sp>
      <p:sp>
        <p:nvSpPr>
          <p:cNvPr id="8" name="Footer Placeholder 7">
            <a:extLst>
              <a:ext uri="{FF2B5EF4-FFF2-40B4-BE49-F238E27FC236}">
                <a16:creationId xmlns:a16="http://schemas.microsoft.com/office/drawing/2014/main" id="{B9E86068-7717-4F61-9059-9A8E51DE657F}"/>
              </a:ext>
            </a:extLst>
          </p:cNvPr>
          <p:cNvSpPr>
            <a:spLocks noGrp="1"/>
          </p:cNvSpPr>
          <p:nvPr>
            <p:ph type="ftr" sz="quarter" idx="11"/>
          </p:nvPr>
        </p:nvSpPr>
        <p:spPr/>
        <p:txBody>
          <a:bodyPr/>
          <a:lstStyle/>
          <a:p>
            <a:r>
              <a:rPr lang="en-US"/>
              <a:t>www.isfm.co.in</a:t>
            </a:r>
          </a:p>
        </p:txBody>
      </p:sp>
      <p:sp>
        <p:nvSpPr>
          <p:cNvPr id="9" name="Slide Number Placeholder 8">
            <a:extLst>
              <a:ext uri="{FF2B5EF4-FFF2-40B4-BE49-F238E27FC236}">
                <a16:creationId xmlns:a16="http://schemas.microsoft.com/office/drawing/2014/main" id="{BACB018D-FFD5-47EE-B4BA-A88F33108805}"/>
              </a:ext>
            </a:extLst>
          </p:cNvPr>
          <p:cNvSpPr>
            <a:spLocks noGrp="1"/>
          </p:cNvSpPr>
          <p:nvPr>
            <p:ph type="sldNum" sz="quarter" idx="12"/>
          </p:nvPr>
        </p:nvSpPr>
        <p:spPr/>
        <p:txBody>
          <a:bodyPr>
            <a:normAutofit fontScale="47500" lnSpcReduction="20000"/>
          </a:bodyPr>
          <a:lstStyle/>
          <a:p>
            <a:fld id="{B6F15528-21DE-4FAA-801E-634DDDAF4B2B}" type="slidenum">
              <a:rPr lang="en-US" smtClean="0"/>
              <a:pPr/>
              <a:t>36</a:t>
            </a:fld>
            <a:endParaRPr lang="en-US"/>
          </a:p>
        </p:txBody>
      </p:sp>
      <p:sp>
        <p:nvSpPr>
          <p:cNvPr id="16" name="TextBox 15">
            <a:extLst>
              <a:ext uri="{FF2B5EF4-FFF2-40B4-BE49-F238E27FC236}">
                <a16:creationId xmlns:a16="http://schemas.microsoft.com/office/drawing/2014/main" id="{F3BF94DC-8D7C-4703-931E-5F7E035E8770}"/>
              </a:ext>
            </a:extLst>
          </p:cNvPr>
          <p:cNvSpPr txBox="1"/>
          <p:nvPr/>
        </p:nvSpPr>
        <p:spPr>
          <a:xfrm>
            <a:off x="1171575" y="436225"/>
            <a:ext cx="1114425" cy="369332"/>
          </a:xfrm>
          <a:prstGeom prst="rect">
            <a:avLst/>
          </a:prstGeom>
          <a:noFill/>
        </p:spPr>
        <p:txBody>
          <a:bodyPr wrap="square" rtlCol="0">
            <a:spAutoFit/>
          </a:bodyPr>
          <a:lstStyle/>
          <a:p>
            <a:r>
              <a:rPr lang="en-US" dirty="0"/>
              <a:t> </a:t>
            </a:r>
          </a:p>
        </p:txBody>
      </p:sp>
      <p:sp>
        <p:nvSpPr>
          <p:cNvPr id="2" name="TextBox 1">
            <a:extLst>
              <a:ext uri="{FF2B5EF4-FFF2-40B4-BE49-F238E27FC236}">
                <a16:creationId xmlns:a16="http://schemas.microsoft.com/office/drawing/2014/main" id="{A17C93A5-D5AA-458E-9E63-8F81B4A4C207}"/>
              </a:ext>
            </a:extLst>
          </p:cNvPr>
          <p:cNvSpPr txBox="1"/>
          <p:nvPr/>
        </p:nvSpPr>
        <p:spPr>
          <a:xfrm>
            <a:off x="2857500" y="436225"/>
            <a:ext cx="3028950" cy="507831"/>
          </a:xfrm>
          <a:prstGeom prst="rect">
            <a:avLst/>
          </a:prstGeom>
          <a:noFill/>
        </p:spPr>
        <p:txBody>
          <a:bodyPr wrap="square" rtlCol="0">
            <a:spAutoFit/>
          </a:bodyPr>
          <a:lstStyle/>
          <a:p>
            <a:r>
              <a:rPr lang="en-US" sz="2700" dirty="0"/>
              <a:t>     Stock Trading </a:t>
            </a:r>
          </a:p>
        </p:txBody>
      </p:sp>
      <p:sp>
        <p:nvSpPr>
          <p:cNvPr id="3" name="TextBox 2">
            <a:extLst>
              <a:ext uri="{FF2B5EF4-FFF2-40B4-BE49-F238E27FC236}">
                <a16:creationId xmlns:a16="http://schemas.microsoft.com/office/drawing/2014/main" id="{970D26F9-6982-416B-94EF-0E8DAAB3C5CD}"/>
              </a:ext>
            </a:extLst>
          </p:cNvPr>
          <p:cNvSpPr txBox="1"/>
          <p:nvPr/>
        </p:nvSpPr>
        <p:spPr>
          <a:xfrm>
            <a:off x="2057400" y="1600200"/>
            <a:ext cx="5886450" cy="1200329"/>
          </a:xfrm>
          <a:prstGeom prst="rect">
            <a:avLst/>
          </a:prstGeom>
          <a:noFill/>
        </p:spPr>
        <p:txBody>
          <a:bodyPr wrap="square" rtlCol="0">
            <a:spAutoFit/>
          </a:bodyPr>
          <a:lstStyle/>
          <a:p>
            <a:r>
              <a:rPr lang="en-US" sz="3600" dirty="0">
                <a:solidFill>
                  <a:srgbClr val="FF0000"/>
                </a:solidFill>
              </a:rPr>
              <a:t>       A Battle field to     </a:t>
            </a:r>
          </a:p>
          <a:p>
            <a:r>
              <a:rPr lang="en-US" sz="3600" dirty="0">
                <a:solidFill>
                  <a:srgbClr val="FF0000"/>
                </a:solidFill>
              </a:rPr>
              <a:t>          Understand</a:t>
            </a:r>
          </a:p>
        </p:txBody>
      </p:sp>
      <p:pic>
        <p:nvPicPr>
          <p:cNvPr id="5" name="Picture 4">
            <a:extLst>
              <a:ext uri="{FF2B5EF4-FFF2-40B4-BE49-F238E27FC236}">
                <a16:creationId xmlns:a16="http://schemas.microsoft.com/office/drawing/2014/main" id="{5111E880-B0CB-482D-B615-C5AAE38FB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766"/>
            <a:ext cx="9143999" cy="3771583"/>
          </a:xfrm>
          <a:prstGeom prst="rect">
            <a:avLst/>
          </a:prstGeom>
        </p:spPr>
      </p:pic>
    </p:spTree>
    <p:extLst>
      <p:ext uri="{BB962C8B-B14F-4D97-AF65-F5344CB8AC3E}">
        <p14:creationId xmlns:p14="http://schemas.microsoft.com/office/powerpoint/2010/main" val="914904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651272"/>
          </a:xfrm>
          <a:solidFill>
            <a:srgbClr val="0070C0"/>
          </a:solidFill>
        </p:spPr>
        <p:txBody>
          <a:bodyPr/>
          <a:lstStyle/>
          <a:p>
            <a:r>
              <a:rPr lang="en-IN" sz="2100" dirty="0">
                <a:solidFill>
                  <a:schemeClr val="bg1"/>
                </a:solidFill>
              </a:rPr>
              <a:t>                    Types of the Trading</a:t>
            </a:r>
          </a:p>
        </p:txBody>
      </p:sp>
      <p:sp>
        <p:nvSpPr>
          <p:cNvPr id="3" name="Content Placeholder 2"/>
          <p:cNvSpPr>
            <a:spLocks noGrp="1"/>
          </p:cNvSpPr>
          <p:nvPr>
            <p:ph idx="1"/>
          </p:nvPr>
        </p:nvSpPr>
        <p:spPr>
          <a:xfrm>
            <a:off x="0" y="1352550"/>
            <a:ext cx="9144000" cy="3790950"/>
          </a:xfrm>
          <a:solidFill>
            <a:srgbClr val="0070C0"/>
          </a:solidFill>
        </p:spPr>
        <p:txBody>
          <a:bodyPr>
            <a:normAutofit/>
          </a:bodyPr>
          <a:lstStyle/>
          <a:p>
            <a:r>
              <a:rPr lang="en-IN" sz="2100" dirty="0">
                <a:solidFill>
                  <a:schemeClr val="bg1"/>
                </a:solidFill>
              </a:rPr>
              <a:t>Intraday Trading : </a:t>
            </a:r>
          </a:p>
          <a:p>
            <a:r>
              <a:rPr lang="en-IN" sz="2100" dirty="0">
                <a:solidFill>
                  <a:schemeClr val="bg1"/>
                </a:solidFill>
              </a:rPr>
              <a:t>When we buy / Sell the share between 09:15 am to 03:30 pm called the intraday trading.</a:t>
            </a:r>
          </a:p>
          <a:p>
            <a:pPr marL="0" indent="0">
              <a:buNone/>
            </a:pPr>
            <a:endParaRPr lang="en-IN" sz="2100" dirty="0">
              <a:solidFill>
                <a:schemeClr val="bg1"/>
              </a:solidFill>
            </a:endParaRPr>
          </a:p>
          <a:p>
            <a:r>
              <a:rPr lang="en-IN" sz="2100" dirty="0">
                <a:solidFill>
                  <a:schemeClr val="bg1"/>
                </a:solidFill>
              </a:rPr>
              <a:t>Delivery Base Trading : </a:t>
            </a:r>
          </a:p>
          <a:p>
            <a:r>
              <a:rPr lang="en-IN" sz="2100" dirty="0">
                <a:solidFill>
                  <a:schemeClr val="bg1"/>
                </a:solidFill>
              </a:rPr>
              <a:t>When we buy the share and hold for one day or more than one day called delivery base trading.</a:t>
            </a:r>
          </a:p>
        </p:txBody>
      </p:sp>
      <p:sp>
        <p:nvSpPr>
          <p:cNvPr id="4" name="Date Placeholder 3"/>
          <p:cNvSpPr>
            <a:spLocks noGrp="1"/>
          </p:cNvSpPr>
          <p:nvPr>
            <p:ph type="dt" sz="half" idx="10"/>
          </p:nvPr>
        </p:nvSpPr>
        <p:spPr/>
        <p:txBody>
          <a:bodyPr/>
          <a:lstStyle/>
          <a:p>
            <a:fld id="{F9B4EFA1-F7EF-4C78-BB91-673AC2831F1D}" type="datetime3">
              <a:rPr lang="en-US" smtClean="0"/>
              <a:t>1 February 2020</a:t>
            </a:fld>
            <a:endParaRPr lang="en-US"/>
          </a:p>
        </p:txBody>
      </p:sp>
      <p:sp>
        <p:nvSpPr>
          <p:cNvPr id="6" name="Slide Number Placeholder 5"/>
          <p:cNvSpPr>
            <a:spLocks noGrp="1"/>
          </p:cNvSpPr>
          <p:nvPr>
            <p:ph type="sldNum" sz="quarter" idx="12"/>
          </p:nvPr>
        </p:nvSpPr>
        <p:spPr/>
        <p:txBody>
          <a:bodyPr>
            <a:normAutofit fontScale="47500" lnSpcReduction="20000"/>
          </a:bodyPr>
          <a:lstStyle/>
          <a:p>
            <a:fld id="{B6F15528-21DE-4FAA-801E-634DDDAF4B2B}" type="slidenum">
              <a:rPr lang="en-US" smtClean="0"/>
              <a:pPr/>
              <a:t>37</a:t>
            </a:fld>
            <a:endParaRPr lang="en-US"/>
          </a:p>
        </p:txBody>
      </p:sp>
      <p:sp>
        <p:nvSpPr>
          <p:cNvPr id="7" name="Footer Placeholder 6"/>
          <p:cNvSpPr>
            <a:spLocks noGrp="1"/>
          </p:cNvSpPr>
          <p:nvPr>
            <p:ph type="ftr" sz="quarter" idx="11"/>
          </p:nvPr>
        </p:nvSpPr>
        <p:spPr>
          <a:xfrm>
            <a:off x="152400" y="4704762"/>
            <a:ext cx="5421083" cy="273844"/>
          </a:xfrm>
        </p:spPr>
        <p:txBody>
          <a:bodyPr/>
          <a:lstStyle/>
          <a:p>
            <a:r>
              <a:rPr lang="en-US" dirty="0"/>
              <a:t>www.isfm.co.in</a:t>
            </a:r>
          </a:p>
        </p:txBody>
      </p:sp>
      <p:pic>
        <p:nvPicPr>
          <p:cNvPr id="8" name="Picture 7">
            <a:extLst>
              <a:ext uri="{FF2B5EF4-FFF2-40B4-BE49-F238E27FC236}">
                <a16:creationId xmlns:a16="http://schemas.microsoft.com/office/drawing/2014/main" id="{B94CB6E7-A2CD-4418-B63E-CE5E4DC7E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427265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422672"/>
          </a:xfrm>
          <a:solidFill>
            <a:srgbClr val="0070C0"/>
          </a:solidFill>
        </p:spPr>
        <p:txBody>
          <a:bodyPr>
            <a:noAutofit/>
          </a:bodyPr>
          <a:lstStyle/>
          <a:p>
            <a:r>
              <a:rPr lang="en-IN" sz="2800" dirty="0">
                <a:solidFill>
                  <a:schemeClr val="bg1"/>
                </a:solidFill>
              </a:rPr>
              <a:t>                    Difference</a:t>
            </a:r>
          </a:p>
        </p:txBody>
      </p:sp>
      <p:sp>
        <p:nvSpPr>
          <p:cNvPr id="3" name="Text Placeholder 2"/>
          <p:cNvSpPr>
            <a:spLocks noGrp="1"/>
          </p:cNvSpPr>
          <p:nvPr>
            <p:ph type="body" idx="1"/>
          </p:nvPr>
        </p:nvSpPr>
        <p:spPr>
          <a:xfrm>
            <a:off x="838199" y="1314451"/>
            <a:ext cx="3030141" cy="479822"/>
          </a:xfrm>
          <a:solidFill>
            <a:srgbClr val="0070C0"/>
          </a:solidFill>
        </p:spPr>
        <p:txBody>
          <a:bodyPr/>
          <a:lstStyle/>
          <a:p>
            <a:r>
              <a:rPr lang="en-IN" dirty="0">
                <a:solidFill>
                  <a:schemeClr val="bg1"/>
                </a:solidFill>
              </a:rPr>
              <a:t>Intra Day Trading	</a:t>
            </a:r>
          </a:p>
        </p:txBody>
      </p:sp>
      <p:sp>
        <p:nvSpPr>
          <p:cNvPr id="4" name="Content Placeholder 3"/>
          <p:cNvSpPr>
            <a:spLocks noGrp="1"/>
          </p:cNvSpPr>
          <p:nvPr>
            <p:ph sz="half" idx="2"/>
          </p:nvPr>
        </p:nvSpPr>
        <p:spPr>
          <a:xfrm>
            <a:off x="838199" y="1838004"/>
            <a:ext cx="3429001" cy="3280172"/>
          </a:xfrm>
          <a:solidFill>
            <a:srgbClr val="0070C0"/>
          </a:solidFill>
        </p:spPr>
        <p:style>
          <a:lnRef idx="2">
            <a:schemeClr val="dk1"/>
          </a:lnRef>
          <a:fillRef idx="1">
            <a:schemeClr val="lt1"/>
          </a:fillRef>
          <a:effectRef idx="0">
            <a:schemeClr val="dk1"/>
          </a:effectRef>
          <a:fontRef idx="minor">
            <a:schemeClr val="dk1"/>
          </a:fontRef>
        </p:style>
        <p:txBody>
          <a:bodyPr/>
          <a:lstStyle/>
          <a:p>
            <a:r>
              <a:rPr lang="en-IN" dirty="0">
                <a:solidFill>
                  <a:schemeClr val="bg1"/>
                </a:solidFill>
              </a:rPr>
              <a:t>You have to square off on the same day</a:t>
            </a:r>
          </a:p>
          <a:p>
            <a:r>
              <a:rPr lang="en-IN" dirty="0">
                <a:solidFill>
                  <a:schemeClr val="bg1"/>
                </a:solidFill>
              </a:rPr>
              <a:t>Low transaction charges </a:t>
            </a:r>
          </a:p>
          <a:p>
            <a:r>
              <a:rPr lang="en-IN" dirty="0">
                <a:solidFill>
                  <a:schemeClr val="bg1"/>
                </a:solidFill>
              </a:rPr>
              <a:t>High Exposure for Trading</a:t>
            </a:r>
          </a:p>
          <a:p>
            <a:r>
              <a:rPr lang="en-IN" dirty="0">
                <a:solidFill>
                  <a:schemeClr val="bg1"/>
                </a:solidFill>
              </a:rPr>
              <a:t>High risk due to less time	</a:t>
            </a:r>
          </a:p>
          <a:p>
            <a:r>
              <a:rPr lang="en-IN" dirty="0">
                <a:solidFill>
                  <a:schemeClr val="bg1"/>
                </a:solidFill>
              </a:rPr>
              <a:t>Low tax applicable	</a:t>
            </a:r>
          </a:p>
          <a:p>
            <a:r>
              <a:rPr lang="en-IN" dirty="0">
                <a:solidFill>
                  <a:schemeClr val="bg1"/>
                </a:solidFill>
              </a:rPr>
              <a:t>You are not owner of the securities</a:t>
            </a:r>
          </a:p>
          <a:p>
            <a:endParaRPr lang="en-IN" dirty="0">
              <a:solidFill>
                <a:schemeClr val="bg1"/>
              </a:solidFill>
            </a:endParaRPr>
          </a:p>
        </p:txBody>
      </p:sp>
      <p:sp>
        <p:nvSpPr>
          <p:cNvPr id="5" name="Text Placeholder 4"/>
          <p:cNvSpPr>
            <a:spLocks noGrp="1"/>
          </p:cNvSpPr>
          <p:nvPr>
            <p:ph type="body" sz="quarter" idx="3"/>
          </p:nvPr>
        </p:nvSpPr>
        <p:spPr>
          <a:xfrm>
            <a:off x="4743615" y="1314451"/>
            <a:ext cx="3031331" cy="479822"/>
          </a:xfrm>
          <a:solidFill>
            <a:srgbClr val="0070C0"/>
          </a:solidFill>
        </p:spPr>
        <p:txBody>
          <a:bodyPr/>
          <a:lstStyle/>
          <a:p>
            <a:r>
              <a:rPr lang="en-IN" dirty="0">
                <a:solidFill>
                  <a:schemeClr val="bg1"/>
                </a:solidFill>
              </a:rPr>
              <a:t>Delivery Base Trading</a:t>
            </a:r>
          </a:p>
        </p:txBody>
      </p:sp>
      <p:sp>
        <p:nvSpPr>
          <p:cNvPr id="6" name="Content Placeholder 5"/>
          <p:cNvSpPr>
            <a:spLocks noGrp="1"/>
          </p:cNvSpPr>
          <p:nvPr>
            <p:ph sz="quarter" idx="4"/>
          </p:nvPr>
        </p:nvSpPr>
        <p:spPr>
          <a:xfrm>
            <a:off x="4345946" y="1838004"/>
            <a:ext cx="3429001" cy="3280172"/>
          </a:xfrm>
          <a:solidFill>
            <a:srgbClr val="0070C0"/>
          </a:solidFill>
        </p:spPr>
        <p:style>
          <a:lnRef idx="2">
            <a:schemeClr val="dk1"/>
          </a:lnRef>
          <a:fillRef idx="1">
            <a:schemeClr val="lt1"/>
          </a:fillRef>
          <a:effectRef idx="0">
            <a:schemeClr val="dk1"/>
          </a:effectRef>
          <a:fontRef idx="minor">
            <a:schemeClr val="dk1"/>
          </a:fontRef>
        </p:style>
        <p:txBody>
          <a:bodyPr/>
          <a:lstStyle/>
          <a:p>
            <a:r>
              <a:rPr lang="en-IN" dirty="0">
                <a:solidFill>
                  <a:schemeClr val="bg1"/>
                </a:solidFill>
              </a:rPr>
              <a:t>Not mandatory </a:t>
            </a:r>
          </a:p>
          <a:p>
            <a:r>
              <a:rPr lang="en-IN" dirty="0">
                <a:solidFill>
                  <a:schemeClr val="bg1"/>
                </a:solidFill>
              </a:rPr>
              <a:t>Transaction charges is high</a:t>
            </a:r>
          </a:p>
          <a:p>
            <a:r>
              <a:rPr lang="en-IN" dirty="0">
                <a:solidFill>
                  <a:schemeClr val="bg1"/>
                </a:solidFill>
              </a:rPr>
              <a:t>Less Exposure for Trading</a:t>
            </a:r>
          </a:p>
          <a:p>
            <a:r>
              <a:rPr lang="en-IN" dirty="0">
                <a:solidFill>
                  <a:schemeClr val="bg1"/>
                </a:solidFill>
              </a:rPr>
              <a:t>Low risk </a:t>
            </a:r>
          </a:p>
          <a:p>
            <a:r>
              <a:rPr lang="en-IN" dirty="0">
                <a:solidFill>
                  <a:schemeClr val="bg1"/>
                </a:solidFill>
              </a:rPr>
              <a:t>High tax applicable : STT</a:t>
            </a:r>
          </a:p>
          <a:p>
            <a:r>
              <a:rPr lang="en-IN" dirty="0">
                <a:solidFill>
                  <a:schemeClr val="bg1"/>
                </a:solidFill>
              </a:rPr>
              <a:t>You are owner of the securities</a:t>
            </a:r>
          </a:p>
        </p:txBody>
      </p:sp>
      <p:sp>
        <p:nvSpPr>
          <p:cNvPr id="7" name="Date Placeholder 6"/>
          <p:cNvSpPr>
            <a:spLocks noGrp="1"/>
          </p:cNvSpPr>
          <p:nvPr>
            <p:ph type="dt" sz="half" idx="10"/>
          </p:nvPr>
        </p:nvSpPr>
        <p:spPr/>
        <p:txBody>
          <a:bodyPr/>
          <a:lstStyle/>
          <a:p>
            <a:fld id="{5DC61A18-AB74-45FA-A522-8676910D0907}" type="datetime3">
              <a:rPr lang="en-US" smtClean="0"/>
              <a:t>1 February 2020</a:t>
            </a:fld>
            <a:endParaRPr lang="en-US"/>
          </a:p>
        </p:txBody>
      </p:sp>
      <p:sp>
        <p:nvSpPr>
          <p:cNvPr id="9" name="Slide Number Placeholder 8"/>
          <p:cNvSpPr>
            <a:spLocks noGrp="1"/>
          </p:cNvSpPr>
          <p:nvPr>
            <p:ph type="sldNum" sz="quarter" idx="12"/>
          </p:nvPr>
        </p:nvSpPr>
        <p:spPr/>
        <p:txBody>
          <a:bodyPr>
            <a:normAutofit fontScale="47500" lnSpcReduction="20000"/>
          </a:bodyPr>
          <a:lstStyle/>
          <a:p>
            <a:fld id="{B6F15528-21DE-4FAA-801E-634DDDAF4B2B}" type="slidenum">
              <a:rPr lang="en-US" smtClean="0"/>
              <a:pPr/>
              <a:t>38</a:t>
            </a:fld>
            <a:endParaRPr lang="en-US"/>
          </a:p>
        </p:txBody>
      </p:sp>
      <p:sp>
        <p:nvSpPr>
          <p:cNvPr id="10" name="Footer Placeholder 9"/>
          <p:cNvSpPr>
            <a:spLocks noGrp="1"/>
          </p:cNvSpPr>
          <p:nvPr>
            <p:ph type="ftr" sz="quarter" idx="11"/>
          </p:nvPr>
        </p:nvSpPr>
        <p:spPr/>
        <p:txBody>
          <a:bodyPr/>
          <a:lstStyle/>
          <a:p>
            <a:r>
              <a:rPr lang="en-US"/>
              <a:t>www.isfm.co.in</a:t>
            </a:r>
          </a:p>
        </p:txBody>
      </p:sp>
      <p:pic>
        <p:nvPicPr>
          <p:cNvPr id="11" name="Picture 10">
            <a:extLst>
              <a:ext uri="{FF2B5EF4-FFF2-40B4-BE49-F238E27FC236}">
                <a16:creationId xmlns:a16="http://schemas.microsoft.com/office/drawing/2014/main" id="{4A93E9E4-F6FB-4414-BA97-76DA5CBCD7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955332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4" name="Date Placeholder 3"/>
          <p:cNvSpPr>
            <a:spLocks noGrp="1"/>
          </p:cNvSpPr>
          <p:nvPr>
            <p:ph type="dt" sz="half" idx="10"/>
          </p:nvPr>
        </p:nvSpPr>
        <p:spPr/>
        <p:txBody>
          <a:bodyPr/>
          <a:lstStyle/>
          <a:p>
            <a:fld id="{C57FC267-155B-4D69-8983-F2461D01B9C6}" type="datetime3">
              <a:rPr lang="en-US" smtClean="0"/>
              <a:t>1 February 2020</a:t>
            </a:fld>
            <a:endParaRPr lang="en-US"/>
          </a:p>
        </p:txBody>
      </p:sp>
      <p:sp>
        <p:nvSpPr>
          <p:cNvPr id="8" name="Slide Number Placeholder 7"/>
          <p:cNvSpPr>
            <a:spLocks noGrp="1"/>
          </p:cNvSpPr>
          <p:nvPr>
            <p:ph type="sldNum" sz="quarter" idx="12"/>
          </p:nvPr>
        </p:nvSpPr>
        <p:spPr/>
        <p:txBody>
          <a:bodyPr>
            <a:normAutofit fontScale="47500" lnSpcReduction="20000"/>
          </a:bodyPr>
          <a:lstStyle/>
          <a:p>
            <a:fld id="{B6F15528-21DE-4FAA-801E-634DDDAF4B2B}" type="slidenum">
              <a:rPr lang="en-US" smtClean="0"/>
              <a:pPr/>
              <a:t>39</a:t>
            </a:fld>
            <a:endParaRPr lang="en-US"/>
          </a:p>
        </p:txBody>
      </p:sp>
      <p:sp>
        <p:nvSpPr>
          <p:cNvPr id="9" name="Footer Placeholder 8"/>
          <p:cNvSpPr>
            <a:spLocks noGrp="1"/>
          </p:cNvSpPr>
          <p:nvPr>
            <p:ph type="ftr" sz="quarter" idx="11"/>
          </p:nvPr>
        </p:nvSpPr>
        <p:spPr/>
        <p:txBody>
          <a:bodyPr/>
          <a:lstStyle/>
          <a:p>
            <a:r>
              <a:rPr lang="en-US"/>
              <a:t>www.isfm.co.in</a:t>
            </a:r>
          </a:p>
        </p:txBody>
      </p:sp>
      <p:pic>
        <p:nvPicPr>
          <p:cNvPr id="13" name="Content Placeholder 12">
            <a:extLst>
              <a:ext uri="{FF2B5EF4-FFF2-40B4-BE49-F238E27FC236}">
                <a16:creationId xmlns:a16="http://schemas.microsoft.com/office/drawing/2014/main" id="{8357993A-C7E2-46A2-A856-900DD99509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9144000" cy="5025390"/>
          </a:xfrm>
        </p:spPr>
      </p:pic>
    </p:spTree>
    <p:extLst>
      <p:ext uri="{BB962C8B-B14F-4D97-AF65-F5344CB8AC3E}">
        <p14:creationId xmlns:p14="http://schemas.microsoft.com/office/powerpoint/2010/main" val="340374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mage result for Back To School"/>
          <p:cNvPicPr>
            <a:picLocks noChangeAspect="1" noChangeArrowheads="1"/>
          </p:cNvPicPr>
          <p:nvPr/>
        </p:nvPicPr>
        <p:blipFill>
          <a:blip r:embed="rId3">
            <a:extLst>
              <a:ext uri="{28A0092B-C50C-407E-A947-70E740481C1C}">
                <a14:useLocalDpi xmlns:a14="http://schemas.microsoft.com/office/drawing/2010/main" val="0"/>
              </a:ext>
            </a:extLst>
          </a:blip>
          <a:srcRect t="14011"/>
          <a:stretch>
            <a:fillRect/>
          </a:stretch>
        </p:blipFill>
        <p:spPr bwMode="auto">
          <a:xfrm>
            <a:off x="0" y="1"/>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4"/>
          </p:nvPr>
        </p:nvSpPr>
        <p:spPr>
          <a:xfrm>
            <a:off x="2411760" y="3094418"/>
            <a:ext cx="4056596" cy="845484"/>
          </a:xfrm>
          <a:extLst>
            <a:ext uri="{FAA26D3D-D897-4be2-8F04-BA451C77F1D7}"/>
          </a:extLst>
        </p:spPr>
        <p:txBody>
          <a:bodyPr rtlCol="0"/>
          <a:lstStyle/>
          <a:p>
            <a:pPr>
              <a:defRPr/>
            </a:pPr>
            <a:r>
              <a:rPr lang="en-IN" sz="3000" b="0" i="0" dirty="0">
                <a:solidFill>
                  <a:schemeClr val="bg1"/>
                </a:solidFill>
                <a:latin typeface="Comic Sans MS" panose="030F0702030302020204" pitchFamily="66" charset="0"/>
              </a:rPr>
              <a:t>Back To School</a:t>
            </a:r>
          </a:p>
        </p:txBody>
      </p:sp>
      <p:pic>
        <p:nvPicPr>
          <p:cNvPr id="52226" name="Picture 2" descr="C:\Users\Sushil\Desktop\ISFM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03146"/>
            <a:ext cx="2840851" cy="254005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5"/>
          </p:nvPr>
        </p:nvSpPr>
        <p:spPr>
          <a:xfrm>
            <a:off x="1428750" y="4869657"/>
            <a:ext cx="1600200" cy="273844"/>
          </a:xfrm>
        </p:spPr>
        <p:txBody>
          <a:bodyPr/>
          <a:lstStyle/>
          <a:p>
            <a:pPr>
              <a:defRPr/>
            </a:pPr>
            <a:r>
              <a:rPr lang="en-US" altLang="en-US" sz="1350" dirty="0">
                <a:solidFill>
                  <a:srgbClr val="FF0000"/>
                </a:solidFill>
              </a:rPr>
              <a:t>    </a:t>
            </a:r>
            <a:fld id="{673780FC-481C-4459-B9F0-25E6305C1227}" type="datetime3">
              <a:rPr lang="en-US" altLang="en-US" sz="1350">
                <a:solidFill>
                  <a:srgbClr val="FF0000"/>
                </a:solidFill>
              </a:rPr>
              <a:t>1 February 2020</a:t>
            </a:fld>
            <a:endParaRPr lang="en-US" altLang="en-US" sz="1350" dirty="0">
              <a:solidFill>
                <a:srgbClr val="FF0000"/>
              </a:solidFill>
            </a:endParaRPr>
          </a:p>
        </p:txBody>
      </p:sp>
      <p:sp>
        <p:nvSpPr>
          <p:cNvPr id="4" name="Footer Placeholder 3"/>
          <p:cNvSpPr>
            <a:spLocks noGrp="1"/>
          </p:cNvSpPr>
          <p:nvPr>
            <p:ph type="ftr" sz="quarter" idx="16"/>
          </p:nvPr>
        </p:nvSpPr>
        <p:spPr>
          <a:xfrm>
            <a:off x="3486150" y="4938828"/>
            <a:ext cx="2171700" cy="273844"/>
          </a:xfrm>
        </p:spPr>
        <p:txBody>
          <a:bodyPr/>
          <a:lstStyle/>
          <a:p>
            <a:pPr>
              <a:defRPr/>
            </a:pPr>
            <a:r>
              <a:rPr lang="en-US" altLang="en-US" dirty="0"/>
              <a:t>www.isfm.co.in</a:t>
            </a:r>
          </a:p>
        </p:txBody>
      </p:sp>
      <p:sp>
        <p:nvSpPr>
          <p:cNvPr id="5" name="Slide Number Placeholder 4"/>
          <p:cNvSpPr>
            <a:spLocks noGrp="1"/>
          </p:cNvSpPr>
          <p:nvPr>
            <p:ph type="sldNum" sz="quarter" idx="17"/>
          </p:nvPr>
        </p:nvSpPr>
        <p:spPr/>
        <p:txBody>
          <a:bodyPr>
            <a:normAutofit fontScale="47500" lnSpcReduction="20000"/>
          </a:bodyPr>
          <a:lstStyle/>
          <a:p>
            <a:pPr>
              <a:defRPr/>
            </a:pPr>
            <a:fld id="{3CC9A5C2-B19F-4C1E-8139-F75A32E45F06}" type="slidenum">
              <a:rPr lang="en-US" altLang="en-US" smtClean="0"/>
              <a:pPr>
                <a:defRPr/>
              </a:pPr>
              <a:t>4</a:t>
            </a:fld>
            <a:endParaRPr lang="en-US" altLang="en-US"/>
          </a:p>
        </p:txBody>
      </p:sp>
    </p:spTree>
    <p:extLst>
      <p:ext uri="{BB962C8B-B14F-4D97-AF65-F5344CB8AC3E}">
        <p14:creationId xmlns:p14="http://schemas.microsoft.com/office/powerpoint/2010/main" val="1345366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195992" y="1314450"/>
            <a:ext cx="6172200" cy="23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2" descr="C:\Users\Sushil\Desktop\ISF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228" y="0"/>
            <a:ext cx="1214438"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97B3FD95-1EC8-4D70-A3D2-8D98B9E55025}" type="datetime3">
              <a:rPr lang="en-US" smtClean="0"/>
              <a:t>1 February 2020</a:t>
            </a:fld>
            <a:endParaRPr lang="en-US" dirty="0"/>
          </a:p>
        </p:txBody>
      </p:sp>
      <p:sp>
        <p:nvSpPr>
          <p:cNvPr id="7" name="Footer Placeholder 6"/>
          <p:cNvSpPr>
            <a:spLocks noGrp="1"/>
          </p:cNvSpPr>
          <p:nvPr>
            <p:ph type="ftr" sz="quarter" idx="11"/>
          </p:nvPr>
        </p:nvSpPr>
        <p:spPr/>
        <p:txBody>
          <a:bodyPr/>
          <a:lstStyle/>
          <a:p>
            <a:r>
              <a:rPr lang="en-US"/>
              <a:t>www.isfm.co.in</a:t>
            </a:r>
            <a:endParaRPr lang="en-US" dirty="0"/>
          </a:p>
        </p:txBody>
      </p:sp>
      <p:sp>
        <p:nvSpPr>
          <p:cNvPr id="8" name="Slide Number Placeholder 7"/>
          <p:cNvSpPr>
            <a:spLocks noGrp="1"/>
          </p:cNvSpPr>
          <p:nvPr>
            <p:ph type="sldNum" sz="quarter" idx="12"/>
          </p:nvPr>
        </p:nvSpPr>
        <p:spPr/>
        <p:txBody>
          <a:bodyPr>
            <a:normAutofit fontScale="47500" lnSpcReduction="20000"/>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4135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571500"/>
            <a:ext cx="2825354" cy="639762"/>
          </a:xfrm>
          <a:solidFill>
            <a:srgbClr val="0070C0"/>
          </a:solidFill>
        </p:spPr>
        <p:style>
          <a:lnRef idx="2">
            <a:schemeClr val="dk1"/>
          </a:lnRef>
          <a:fillRef idx="1">
            <a:schemeClr val="lt1"/>
          </a:fillRef>
          <a:effectRef idx="0">
            <a:schemeClr val="dk1"/>
          </a:effectRef>
          <a:fontRef idx="minor">
            <a:schemeClr val="dk1"/>
          </a:fontRef>
        </p:style>
        <p:txBody>
          <a:bodyPr/>
          <a:lstStyle/>
          <a:p>
            <a:pPr eaLnBrk="1" hangingPunct="1">
              <a:defRPr/>
            </a:pPr>
            <a:r>
              <a:rPr lang="en-US" altLang="en-US" sz="2250" b="1" dirty="0">
                <a:solidFill>
                  <a:schemeClr val="bg1"/>
                </a:solidFill>
                <a:latin typeface="Humanst521 BT"/>
              </a:rPr>
              <a:t>RS. 1CR. V/S RE. 1</a:t>
            </a:r>
            <a:endParaRPr lang="en-IN" altLang="en-US" sz="2250" b="1" dirty="0">
              <a:solidFill>
                <a:schemeClr val="bg1"/>
              </a:solidFill>
              <a:latin typeface="Humanst521 BT"/>
            </a:endParaRPr>
          </a:p>
        </p:txBody>
      </p:sp>
      <p:graphicFrame>
        <p:nvGraphicFramePr>
          <p:cNvPr id="8" name="Table 7"/>
          <p:cNvGraphicFramePr>
            <a:graphicFrameLocks noGrp="1"/>
          </p:cNvGraphicFramePr>
          <p:nvPr/>
        </p:nvGraphicFramePr>
        <p:xfrm>
          <a:off x="1485902" y="1707654"/>
          <a:ext cx="6172201" cy="2545680"/>
        </p:xfrm>
        <a:graphic>
          <a:graphicData uri="http://schemas.openxmlformats.org/drawingml/2006/table">
            <a:tbl>
              <a:tblPr firstRow="1" bandRow="1">
                <a:tableStyleId>{08FB837D-C827-4EFA-A057-4D05807E0F7C}</a:tableStyleId>
              </a:tblPr>
              <a:tblGrid>
                <a:gridCol w="881743">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gridCol w="881743">
                  <a:extLst>
                    <a:ext uri="{9D8B030D-6E8A-4147-A177-3AD203B41FA5}">
                      <a16:colId xmlns:a16="http://schemas.microsoft.com/office/drawing/2014/main" val="20002"/>
                    </a:ext>
                  </a:extLst>
                </a:gridCol>
                <a:gridCol w="881743">
                  <a:extLst>
                    <a:ext uri="{9D8B030D-6E8A-4147-A177-3AD203B41FA5}">
                      <a16:colId xmlns:a16="http://schemas.microsoft.com/office/drawing/2014/main" val="20003"/>
                    </a:ext>
                  </a:extLst>
                </a:gridCol>
                <a:gridCol w="881743">
                  <a:extLst>
                    <a:ext uri="{9D8B030D-6E8A-4147-A177-3AD203B41FA5}">
                      <a16:colId xmlns:a16="http://schemas.microsoft.com/office/drawing/2014/main" val="20004"/>
                    </a:ext>
                  </a:extLst>
                </a:gridCol>
                <a:gridCol w="881743">
                  <a:extLst>
                    <a:ext uri="{9D8B030D-6E8A-4147-A177-3AD203B41FA5}">
                      <a16:colId xmlns:a16="http://schemas.microsoft.com/office/drawing/2014/main" val="20005"/>
                    </a:ext>
                  </a:extLst>
                </a:gridCol>
                <a:gridCol w="881743">
                  <a:extLst>
                    <a:ext uri="{9D8B030D-6E8A-4147-A177-3AD203B41FA5}">
                      <a16:colId xmlns:a16="http://schemas.microsoft.com/office/drawing/2014/main" val="20006"/>
                    </a:ext>
                  </a:extLst>
                </a:gridCol>
              </a:tblGrid>
              <a:tr h="424280">
                <a:tc>
                  <a:txBody>
                    <a:bodyPr/>
                    <a:lstStyle/>
                    <a:p>
                      <a:r>
                        <a:rPr lang="en-US" sz="1600" dirty="0">
                          <a:solidFill>
                            <a:schemeClr val="bg1"/>
                          </a:solidFill>
                          <a:latin typeface="Humanst521 BT" pitchFamily="34" charset="0"/>
                        </a:rPr>
                        <a:t>Sun</a:t>
                      </a:r>
                    </a:p>
                  </a:txBody>
                  <a:tcPr marL="68580" marR="68580" anchor="ctr">
                    <a:solidFill>
                      <a:srgbClr val="0070C0"/>
                    </a:solidFill>
                  </a:tcPr>
                </a:tc>
                <a:tc>
                  <a:txBody>
                    <a:bodyPr/>
                    <a:lstStyle/>
                    <a:p>
                      <a:r>
                        <a:rPr lang="en-US" sz="1600" dirty="0">
                          <a:solidFill>
                            <a:schemeClr val="bg1"/>
                          </a:solidFill>
                          <a:latin typeface="Humanst521 BT" pitchFamily="34" charset="0"/>
                        </a:rPr>
                        <a:t>Mon</a:t>
                      </a:r>
                    </a:p>
                  </a:txBody>
                  <a:tcPr marL="68580" marR="68580" anchor="ctr">
                    <a:solidFill>
                      <a:srgbClr val="0070C0"/>
                    </a:solidFill>
                  </a:tcPr>
                </a:tc>
                <a:tc>
                  <a:txBody>
                    <a:bodyPr/>
                    <a:lstStyle/>
                    <a:p>
                      <a:r>
                        <a:rPr lang="en-US" sz="1600" dirty="0">
                          <a:solidFill>
                            <a:schemeClr val="bg1"/>
                          </a:solidFill>
                          <a:latin typeface="Humanst521 BT" pitchFamily="34" charset="0"/>
                        </a:rPr>
                        <a:t>Tue</a:t>
                      </a:r>
                    </a:p>
                  </a:txBody>
                  <a:tcPr marL="68580" marR="68580" anchor="ctr">
                    <a:solidFill>
                      <a:srgbClr val="0070C0"/>
                    </a:solidFill>
                  </a:tcPr>
                </a:tc>
                <a:tc>
                  <a:txBody>
                    <a:bodyPr/>
                    <a:lstStyle/>
                    <a:p>
                      <a:r>
                        <a:rPr lang="en-US" sz="1600" dirty="0">
                          <a:solidFill>
                            <a:schemeClr val="bg1"/>
                          </a:solidFill>
                          <a:latin typeface="Humanst521 BT" pitchFamily="34" charset="0"/>
                        </a:rPr>
                        <a:t>Wed</a:t>
                      </a:r>
                    </a:p>
                  </a:txBody>
                  <a:tcPr marL="68580" marR="68580" anchor="ctr">
                    <a:solidFill>
                      <a:srgbClr val="0070C0"/>
                    </a:solidFill>
                  </a:tcPr>
                </a:tc>
                <a:tc>
                  <a:txBody>
                    <a:bodyPr/>
                    <a:lstStyle/>
                    <a:p>
                      <a:r>
                        <a:rPr lang="en-US" sz="1600" dirty="0">
                          <a:solidFill>
                            <a:schemeClr val="bg1"/>
                          </a:solidFill>
                          <a:latin typeface="Humanst521 BT" pitchFamily="34" charset="0"/>
                        </a:rPr>
                        <a:t>Thu</a:t>
                      </a:r>
                    </a:p>
                  </a:txBody>
                  <a:tcPr marL="68580" marR="68580" anchor="ctr">
                    <a:solidFill>
                      <a:srgbClr val="0070C0"/>
                    </a:solidFill>
                  </a:tcPr>
                </a:tc>
                <a:tc>
                  <a:txBody>
                    <a:bodyPr/>
                    <a:lstStyle/>
                    <a:p>
                      <a:r>
                        <a:rPr lang="en-US" sz="1600" dirty="0">
                          <a:solidFill>
                            <a:schemeClr val="bg1"/>
                          </a:solidFill>
                          <a:latin typeface="Humanst521 BT" pitchFamily="34" charset="0"/>
                        </a:rPr>
                        <a:t>Fri</a:t>
                      </a:r>
                    </a:p>
                  </a:txBody>
                  <a:tcPr marL="68580" marR="68580" anchor="ctr">
                    <a:solidFill>
                      <a:srgbClr val="0070C0"/>
                    </a:solidFill>
                  </a:tcPr>
                </a:tc>
                <a:tc>
                  <a:txBody>
                    <a:bodyPr/>
                    <a:lstStyle/>
                    <a:p>
                      <a:r>
                        <a:rPr lang="en-US" sz="1600" dirty="0">
                          <a:solidFill>
                            <a:schemeClr val="bg1"/>
                          </a:solidFill>
                          <a:latin typeface="Humanst521 BT" pitchFamily="34" charset="0"/>
                        </a:rPr>
                        <a:t>Sat</a:t>
                      </a:r>
                    </a:p>
                  </a:txBody>
                  <a:tcPr marL="68580" marR="68580" anchor="ctr">
                    <a:solidFill>
                      <a:srgbClr val="0070C0"/>
                    </a:solidFill>
                  </a:tcPr>
                </a:tc>
                <a:extLst>
                  <a:ext uri="{0D108BD9-81ED-4DB2-BD59-A6C34878D82A}">
                    <a16:rowId xmlns:a16="http://schemas.microsoft.com/office/drawing/2014/main" val="10000"/>
                  </a:ext>
                </a:extLst>
              </a:tr>
              <a:tr h="424280">
                <a:tc>
                  <a:txBody>
                    <a:bodyPr/>
                    <a:lstStyle/>
                    <a:p>
                      <a:endParaRPr lang="en-US" sz="1600" dirty="0">
                        <a:solidFill>
                          <a:schemeClr val="bg1"/>
                        </a:solidFill>
                        <a:latin typeface="Humanst521 BT" pitchFamily="34" charset="0"/>
                      </a:endParaRPr>
                    </a:p>
                  </a:txBody>
                  <a:tcPr marL="68580" marR="68580" anchor="ctr">
                    <a:solidFill>
                      <a:srgbClr val="0070C0"/>
                    </a:solidFill>
                  </a:tcPr>
                </a:tc>
                <a:tc>
                  <a:txBody>
                    <a:bodyPr/>
                    <a:lstStyle/>
                    <a:p>
                      <a:r>
                        <a:rPr lang="en-US" sz="1600" dirty="0">
                          <a:solidFill>
                            <a:schemeClr val="bg1"/>
                          </a:solidFill>
                          <a:latin typeface="Humanst521 BT" pitchFamily="34" charset="0"/>
                        </a:rPr>
                        <a:t>1</a:t>
                      </a:r>
                    </a:p>
                  </a:txBody>
                  <a:tcPr marL="68580" marR="68580" anchor="ctr">
                    <a:solidFill>
                      <a:srgbClr val="0070C0"/>
                    </a:solidFill>
                  </a:tcPr>
                </a:tc>
                <a:tc>
                  <a:txBody>
                    <a:bodyPr/>
                    <a:lstStyle/>
                    <a:p>
                      <a:r>
                        <a:rPr lang="en-US" sz="1600" dirty="0">
                          <a:solidFill>
                            <a:schemeClr val="bg1"/>
                          </a:solidFill>
                          <a:latin typeface="Humanst521 BT" pitchFamily="34" charset="0"/>
                        </a:rPr>
                        <a:t>2</a:t>
                      </a:r>
                    </a:p>
                  </a:txBody>
                  <a:tcPr marL="68580" marR="68580" anchor="ctr">
                    <a:solidFill>
                      <a:srgbClr val="0070C0"/>
                    </a:solidFill>
                  </a:tcPr>
                </a:tc>
                <a:tc>
                  <a:txBody>
                    <a:bodyPr/>
                    <a:lstStyle/>
                    <a:p>
                      <a:r>
                        <a:rPr lang="en-US" sz="1600" dirty="0">
                          <a:solidFill>
                            <a:schemeClr val="bg1"/>
                          </a:solidFill>
                          <a:latin typeface="Humanst521 BT" pitchFamily="34" charset="0"/>
                        </a:rPr>
                        <a:t>3</a:t>
                      </a:r>
                    </a:p>
                  </a:txBody>
                  <a:tcPr marL="68580" marR="68580" anchor="ctr">
                    <a:solidFill>
                      <a:srgbClr val="0070C0"/>
                    </a:solidFill>
                  </a:tcPr>
                </a:tc>
                <a:tc>
                  <a:txBody>
                    <a:bodyPr/>
                    <a:lstStyle/>
                    <a:p>
                      <a:r>
                        <a:rPr lang="en-US" sz="1600" dirty="0">
                          <a:solidFill>
                            <a:schemeClr val="bg1"/>
                          </a:solidFill>
                          <a:latin typeface="Humanst521 BT" pitchFamily="34" charset="0"/>
                        </a:rPr>
                        <a:t>4</a:t>
                      </a:r>
                    </a:p>
                  </a:txBody>
                  <a:tcPr marL="68580" marR="68580" anchor="ctr">
                    <a:solidFill>
                      <a:srgbClr val="0070C0"/>
                    </a:solidFill>
                  </a:tcPr>
                </a:tc>
                <a:tc>
                  <a:txBody>
                    <a:bodyPr/>
                    <a:lstStyle/>
                    <a:p>
                      <a:r>
                        <a:rPr lang="en-US" sz="1600" dirty="0">
                          <a:solidFill>
                            <a:schemeClr val="bg1"/>
                          </a:solidFill>
                          <a:latin typeface="Humanst521 BT" pitchFamily="34" charset="0"/>
                        </a:rPr>
                        <a:t>5</a:t>
                      </a:r>
                    </a:p>
                  </a:txBody>
                  <a:tcPr marL="68580" marR="68580" anchor="ctr">
                    <a:solidFill>
                      <a:srgbClr val="0070C0"/>
                    </a:solidFill>
                  </a:tcPr>
                </a:tc>
                <a:tc>
                  <a:txBody>
                    <a:bodyPr/>
                    <a:lstStyle/>
                    <a:p>
                      <a:r>
                        <a:rPr lang="en-US" sz="1600" dirty="0">
                          <a:solidFill>
                            <a:schemeClr val="bg1"/>
                          </a:solidFill>
                          <a:latin typeface="Humanst521 BT" pitchFamily="34" charset="0"/>
                        </a:rPr>
                        <a:t>6</a:t>
                      </a:r>
                    </a:p>
                  </a:txBody>
                  <a:tcPr marL="68580" marR="68580" anchor="ctr">
                    <a:solidFill>
                      <a:srgbClr val="0070C0"/>
                    </a:solidFill>
                  </a:tcPr>
                </a:tc>
                <a:extLst>
                  <a:ext uri="{0D108BD9-81ED-4DB2-BD59-A6C34878D82A}">
                    <a16:rowId xmlns:a16="http://schemas.microsoft.com/office/drawing/2014/main" val="10001"/>
                  </a:ext>
                </a:extLst>
              </a:tr>
              <a:tr h="424280">
                <a:tc>
                  <a:txBody>
                    <a:bodyPr/>
                    <a:lstStyle/>
                    <a:p>
                      <a:r>
                        <a:rPr lang="en-US" sz="1600" dirty="0">
                          <a:solidFill>
                            <a:schemeClr val="bg1"/>
                          </a:solidFill>
                          <a:latin typeface="Humanst521 BT" pitchFamily="34" charset="0"/>
                        </a:rPr>
                        <a:t>7</a:t>
                      </a:r>
                    </a:p>
                  </a:txBody>
                  <a:tcPr marL="68580" marR="68580" anchor="ctr">
                    <a:solidFill>
                      <a:srgbClr val="0070C0"/>
                    </a:solidFill>
                  </a:tcPr>
                </a:tc>
                <a:tc>
                  <a:txBody>
                    <a:bodyPr/>
                    <a:lstStyle/>
                    <a:p>
                      <a:r>
                        <a:rPr lang="en-US" sz="1600" dirty="0">
                          <a:solidFill>
                            <a:schemeClr val="bg1"/>
                          </a:solidFill>
                          <a:latin typeface="Humanst521 BT" pitchFamily="34" charset="0"/>
                        </a:rPr>
                        <a:t>8</a:t>
                      </a:r>
                    </a:p>
                  </a:txBody>
                  <a:tcPr marL="68580" marR="68580" anchor="ctr">
                    <a:solidFill>
                      <a:srgbClr val="0070C0"/>
                    </a:solidFill>
                  </a:tcPr>
                </a:tc>
                <a:tc>
                  <a:txBody>
                    <a:bodyPr/>
                    <a:lstStyle/>
                    <a:p>
                      <a:r>
                        <a:rPr lang="en-US" sz="1600" dirty="0">
                          <a:solidFill>
                            <a:schemeClr val="bg1"/>
                          </a:solidFill>
                          <a:latin typeface="Humanst521 BT" pitchFamily="34" charset="0"/>
                        </a:rPr>
                        <a:t>9</a:t>
                      </a:r>
                    </a:p>
                  </a:txBody>
                  <a:tcPr marL="68580" marR="68580" anchor="ctr">
                    <a:solidFill>
                      <a:srgbClr val="0070C0"/>
                    </a:solidFill>
                  </a:tcPr>
                </a:tc>
                <a:tc>
                  <a:txBody>
                    <a:bodyPr/>
                    <a:lstStyle/>
                    <a:p>
                      <a:r>
                        <a:rPr lang="en-US" sz="1600" dirty="0">
                          <a:solidFill>
                            <a:schemeClr val="bg1"/>
                          </a:solidFill>
                          <a:latin typeface="Humanst521 BT" pitchFamily="34" charset="0"/>
                        </a:rPr>
                        <a:t>10</a:t>
                      </a:r>
                    </a:p>
                  </a:txBody>
                  <a:tcPr marL="68580" marR="68580" anchor="ctr">
                    <a:solidFill>
                      <a:srgbClr val="0070C0"/>
                    </a:solidFill>
                  </a:tcPr>
                </a:tc>
                <a:tc>
                  <a:txBody>
                    <a:bodyPr/>
                    <a:lstStyle/>
                    <a:p>
                      <a:r>
                        <a:rPr lang="en-US" sz="1600" dirty="0">
                          <a:solidFill>
                            <a:schemeClr val="bg1"/>
                          </a:solidFill>
                          <a:latin typeface="Humanst521 BT" pitchFamily="34" charset="0"/>
                        </a:rPr>
                        <a:t>11</a:t>
                      </a:r>
                    </a:p>
                  </a:txBody>
                  <a:tcPr marL="68580" marR="68580" anchor="ctr">
                    <a:solidFill>
                      <a:srgbClr val="0070C0"/>
                    </a:solidFill>
                  </a:tcPr>
                </a:tc>
                <a:tc>
                  <a:txBody>
                    <a:bodyPr/>
                    <a:lstStyle/>
                    <a:p>
                      <a:r>
                        <a:rPr lang="en-US" sz="1600" dirty="0">
                          <a:solidFill>
                            <a:schemeClr val="bg1"/>
                          </a:solidFill>
                          <a:latin typeface="Humanst521 BT" pitchFamily="34" charset="0"/>
                        </a:rPr>
                        <a:t>12</a:t>
                      </a:r>
                    </a:p>
                  </a:txBody>
                  <a:tcPr marL="68580" marR="68580" anchor="ctr">
                    <a:solidFill>
                      <a:srgbClr val="0070C0"/>
                    </a:solidFill>
                  </a:tcPr>
                </a:tc>
                <a:tc>
                  <a:txBody>
                    <a:bodyPr/>
                    <a:lstStyle/>
                    <a:p>
                      <a:r>
                        <a:rPr lang="en-US" sz="1600" dirty="0">
                          <a:solidFill>
                            <a:schemeClr val="bg1"/>
                          </a:solidFill>
                          <a:latin typeface="Humanst521 BT" pitchFamily="34" charset="0"/>
                        </a:rPr>
                        <a:t>13</a:t>
                      </a:r>
                    </a:p>
                  </a:txBody>
                  <a:tcPr marL="68580" marR="68580" anchor="ctr">
                    <a:solidFill>
                      <a:srgbClr val="0070C0"/>
                    </a:solidFill>
                  </a:tcPr>
                </a:tc>
                <a:extLst>
                  <a:ext uri="{0D108BD9-81ED-4DB2-BD59-A6C34878D82A}">
                    <a16:rowId xmlns:a16="http://schemas.microsoft.com/office/drawing/2014/main" val="10002"/>
                  </a:ext>
                </a:extLst>
              </a:tr>
              <a:tr h="424280">
                <a:tc>
                  <a:txBody>
                    <a:bodyPr/>
                    <a:lstStyle/>
                    <a:p>
                      <a:r>
                        <a:rPr lang="en-US" sz="1600" dirty="0">
                          <a:solidFill>
                            <a:schemeClr val="bg1"/>
                          </a:solidFill>
                          <a:latin typeface="Humanst521 BT" pitchFamily="34" charset="0"/>
                        </a:rPr>
                        <a:t>14</a:t>
                      </a:r>
                    </a:p>
                  </a:txBody>
                  <a:tcPr marL="68580" marR="68580" anchor="ctr">
                    <a:solidFill>
                      <a:srgbClr val="0070C0"/>
                    </a:solidFill>
                  </a:tcPr>
                </a:tc>
                <a:tc>
                  <a:txBody>
                    <a:bodyPr/>
                    <a:lstStyle/>
                    <a:p>
                      <a:r>
                        <a:rPr lang="en-US" sz="1600" dirty="0">
                          <a:solidFill>
                            <a:schemeClr val="bg1"/>
                          </a:solidFill>
                          <a:latin typeface="Humanst521 BT" pitchFamily="34" charset="0"/>
                        </a:rPr>
                        <a:t>15</a:t>
                      </a:r>
                    </a:p>
                  </a:txBody>
                  <a:tcPr marL="68580" marR="68580" anchor="ctr">
                    <a:solidFill>
                      <a:srgbClr val="0070C0"/>
                    </a:solidFill>
                  </a:tcPr>
                </a:tc>
                <a:tc>
                  <a:txBody>
                    <a:bodyPr/>
                    <a:lstStyle/>
                    <a:p>
                      <a:r>
                        <a:rPr lang="en-US" sz="1600" dirty="0">
                          <a:solidFill>
                            <a:schemeClr val="bg1"/>
                          </a:solidFill>
                          <a:latin typeface="Humanst521 BT" pitchFamily="34" charset="0"/>
                        </a:rPr>
                        <a:t>16</a:t>
                      </a:r>
                    </a:p>
                  </a:txBody>
                  <a:tcPr marL="68580" marR="68580" anchor="ctr">
                    <a:solidFill>
                      <a:srgbClr val="0070C0"/>
                    </a:solidFill>
                  </a:tcPr>
                </a:tc>
                <a:tc>
                  <a:txBody>
                    <a:bodyPr/>
                    <a:lstStyle/>
                    <a:p>
                      <a:r>
                        <a:rPr lang="en-US" sz="1600" dirty="0">
                          <a:solidFill>
                            <a:schemeClr val="bg1"/>
                          </a:solidFill>
                          <a:latin typeface="Humanst521 BT" pitchFamily="34" charset="0"/>
                        </a:rPr>
                        <a:t>17</a:t>
                      </a:r>
                    </a:p>
                  </a:txBody>
                  <a:tcPr marL="68580" marR="68580" anchor="ctr">
                    <a:solidFill>
                      <a:srgbClr val="0070C0"/>
                    </a:solidFill>
                  </a:tcPr>
                </a:tc>
                <a:tc>
                  <a:txBody>
                    <a:bodyPr/>
                    <a:lstStyle/>
                    <a:p>
                      <a:r>
                        <a:rPr lang="en-US" sz="1600" dirty="0">
                          <a:solidFill>
                            <a:schemeClr val="bg1"/>
                          </a:solidFill>
                          <a:latin typeface="Humanst521 BT" pitchFamily="34" charset="0"/>
                        </a:rPr>
                        <a:t>18</a:t>
                      </a:r>
                    </a:p>
                  </a:txBody>
                  <a:tcPr marL="68580" marR="68580" anchor="ctr">
                    <a:solidFill>
                      <a:srgbClr val="0070C0"/>
                    </a:solidFill>
                  </a:tcPr>
                </a:tc>
                <a:tc>
                  <a:txBody>
                    <a:bodyPr/>
                    <a:lstStyle/>
                    <a:p>
                      <a:r>
                        <a:rPr lang="en-US" sz="1600" dirty="0">
                          <a:solidFill>
                            <a:schemeClr val="bg1"/>
                          </a:solidFill>
                          <a:latin typeface="Humanst521 BT" pitchFamily="34" charset="0"/>
                        </a:rPr>
                        <a:t>19</a:t>
                      </a:r>
                    </a:p>
                  </a:txBody>
                  <a:tcPr marL="68580" marR="68580" anchor="ctr">
                    <a:solidFill>
                      <a:srgbClr val="0070C0"/>
                    </a:solidFill>
                  </a:tcPr>
                </a:tc>
                <a:tc>
                  <a:txBody>
                    <a:bodyPr/>
                    <a:lstStyle/>
                    <a:p>
                      <a:r>
                        <a:rPr lang="en-US" sz="1600" dirty="0">
                          <a:solidFill>
                            <a:schemeClr val="bg1"/>
                          </a:solidFill>
                          <a:latin typeface="Humanst521 BT" pitchFamily="34" charset="0"/>
                        </a:rPr>
                        <a:t>20</a:t>
                      </a:r>
                    </a:p>
                  </a:txBody>
                  <a:tcPr marL="68580" marR="68580" anchor="ctr">
                    <a:solidFill>
                      <a:srgbClr val="0070C0"/>
                    </a:solidFill>
                  </a:tcPr>
                </a:tc>
                <a:extLst>
                  <a:ext uri="{0D108BD9-81ED-4DB2-BD59-A6C34878D82A}">
                    <a16:rowId xmlns:a16="http://schemas.microsoft.com/office/drawing/2014/main" val="10003"/>
                  </a:ext>
                </a:extLst>
              </a:tr>
              <a:tr h="424280">
                <a:tc>
                  <a:txBody>
                    <a:bodyPr/>
                    <a:lstStyle/>
                    <a:p>
                      <a:r>
                        <a:rPr lang="en-US" sz="1600" dirty="0">
                          <a:solidFill>
                            <a:schemeClr val="bg1"/>
                          </a:solidFill>
                          <a:latin typeface="Humanst521 BT" pitchFamily="34" charset="0"/>
                        </a:rPr>
                        <a:t>21</a:t>
                      </a:r>
                    </a:p>
                  </a:txBody>
                  <a:tcPr marL="68580" marR="68580" anchor="ctr">
                    <a:solidFill>
                      <a:srgbClr val="0070C0"/>
                    </a:solidFill>
                  </a:tcPr>
                </a:tc>
                <a:tc>
                  <a:txBody>
                    <a:bodyPr/>
                    <a:lstStyle/>
                    <a:p>
                      <a:r>
                        <a:rPr lang="en-US" sz="1600" dirty="0">
                          <a:solidFill>
                            <a:schemeClr val="bg1"/>
                          </a:solidFill>
                          <a:latin typeface="Humanst521 BT" pitchFamily="34" charset="0"/>
                        </a:rPr>
                        <a:t>22</a:t>
                      </a:r>
                    </a:p>
                  </a:txBody>
                  <a:tcPr marL="68580" marR="68580" anchor="ctr">
                    <a:solidFill>
                      <a:srgbClr val="0070C0"/>
                    </a:solidFill>
                  </a:tcPr>
                </a:tc>
                <a:tc>
                  <a:txBody>
                    <a:bodyPr/>
                    <a:lstStyle/>
                    <a:p>
                      <a:r>
                        <a:rPr lang="en-US" sz="1600" dirty="0">
                          <a:solidFill>
                            <a:schemeClr val="bg1"/>
                          </a:solidFill>
                          <a:latin typeface="Humanst521 BT" pitchFamily="34" charset="0"/>
                        </a:rPr>
                        <a:t>23</a:t>
                      </a:r>
                    </a:p>
                  </a:txBody>
                  <a:tcPr marL="68580" marR="68580" anchor="ctr">
                    <a:solidFill>
                      <a:srgbClr val="0070C0"/>
                    </a:solidFill>
                  </a:tcPr>
                </a:tc>
                <a:tc>
                  <a:txBody>
                    <a:bodyPr/>
                    <a:lstStyle/>
                    <a:p>
                      <a:r>
                        <a:rPr lang="en-US" sz="1600" dirty="0">
                          <a:solidFill>
                            <a:schemeClr val="bg1"/>
                          </a:solidFill>
                          <a:latin typeface="Humanst521 BT" pitchFamily="34" charset="0"/>
                        </a:rPr>
                        <a:t>24</a:t>
                      </a:r>
                    </a:p>
                  </a:txBody>
                  <a:tcPr marL="68580" marR="68580" anchor="ctr">
                    <a:solidFill>
                      <a:srgbClr val="0070C0"/>
                    </a:solidFill>
                  </a:tcPr>
                </a:tc>
                <a:tc>
                  <a:txBody>
                    <a:bodyPr/>
                    <a:lstStyle/>
                    <a:p>
                      <a:r>
                        <a:rPr lang="en-US" sz="1600" dirty="0">
                          <a:solidFill>
                            <a:schemeClr val="bg1"/>
                          </a:solidFill>
                          <a:latin typeface="Humanst521 BT" pitchFamily="34" charset="0"/>
                        </a:rPr>
                        <a:t>25</a:t>
                      </a:r>
                    </a:p>
                  </a:txBody>
                  <a:tcPr marL="68580" marR="68580" anchor="ctr">
                    <a:solidFill>
                      <a:srgbClr val="0070C0"/>
                    </a:solidFill>
                  </a:tcPr>
                </a:tc>
                <a:tc>
                  <a:txBody>
                    <a:bodyPr/>
                    <a:lstStyle/>
                    <a:p>
                      <a:r>
                        <a:rPr lang="en-US" sz="1600" dirty="0">
                          <a:solidFill>
                            <a:schemeClr val="bg1"/>
                          </a:solidFill>
                          <a:latin typeface="Humanst521 BT" pitchFamily="34" charset="0"/>
                        </a:rPr>
                        <a:t>26</a:t>
                      </a:r>
                    </a:p>
                  </a:txBody>
                  <a:tcPr marL="68580" marR="68580" anchor="ctr">
                    <a:solidFill>
                      <a:srgbClr val="0070C0"/>
                    </a:solidFill>
                  </a:tcPr>
                </a:tc>
                <a:tc>
                  <a:txBody>
                    <a:bodyPr/>
                    <a:lstStyle/>
                    <a:p>
                      <a:r>
                        <a:rPr lang="en-US" sz="1600" dirty="0">
                          <a:solidFill>
                            <a:schemeClr val="bg1"/>
                          </a:solidFill>
                          <a:latin typeface="Humanst521 BT" pitchFamily="34" charset="0"/>
                        </a:rPr>
                        <a:t>27</a:t>
                      </a:r>
                    </a:p>
                  </a:txBody>
                  <a:tcPr marL="68580" marR="68580" anchor="ctr">
                    <a:solidFill>
                      <a:srgbClr val="0070C0"/>
                    </a:solidFill>
                  </a:tcPr>
                </a:tc>
                <a:extLst>
                  <a:ext uri="{0D108BD9-81ED-4DB2-BD59-A6C34878D82A}">
                    <a16:rowId xmlns:a16="http://schemas.microsoft.com/office/drawing/2014/main" val="10004"/>
                  </a:ext>
                </a:extLst>
              </a:tr>
              <a:tr h="424280">
                <a:tc>
                  <a:txBody>
                    <a:bodyPr/>
                    <a:lstStyle/>
                    <a:p>
                      <a:r>
                        <a:rPr lang="en-US" sz="1600" dirty="0">
                          <a:solidFill>
                            <a:schemeClr val="bg1"/>
                          </a:solidFill>
                          <a:latin typeface="Humanst521 BT" pitchFamily="34" charset="0"/>
                        </a:rPr>
                        <a:t>28</a:t>
                      </a:r>
                    </a:p>
                  </a:txBody>
                  <a:tcPr marL="68580" marR="68580" anchor="ctr">
                    <a:solidFill>
                      <a:srgbClr val="0070C0"/>
                    </a:solidFill>
                  </a:tcPr>
                </a:tc>
                <a:tc>
                  <a:txBody>
                    <a:bodyPr/>
                    <a:lstStyle/>
                    <a:p>
                      <a:r>
                        <a:rPr lang="en-US" sz="1600" dirty="0">
                          <a:solidFill>
                            <a:schemeClr val="bg1"/>
                          </a:solidFill>
                          <a:latin typeface="Humanst521 BT" pitchFamily="34" charset="0"/>
                        </a:rPr>
                        <a:t>29</a:t>
                      </a:r>
                    </a:p>
                  </a:txBody>
                  <a:tcPr marL="68580" marR="68580" anchor="ctr">
                    <a:solidFill>
                      <a:srgbClr val="0070C0"/>
                    </a:solidFill>
                  </a:tcPr>
                </a:tc>
                <a:tc>
                  <a:txBody>
                    <a:bodyPr/>
                    <a:lstStyle/>
                    <a:p>
                      <a:r>
                        <a:rPr lang="en-US" sz="1600" dirty="0">
                          <a:solidFill>
                            <a:schemeClr val="bg1"/>
                          </a:solidFill>
                          <a:latin typeface="Humanst521 BT" pitchFamily="34" charset="0"/>
                        </a:rPr>
                        <a:t>30</a:t>
                      </a:r>
                    </a:p>
                  </a:txBody>
                  <a:tcPr marL="68580" marR="68580" anchor="ctr">
                    <a:solidFill>
                      <a:srgbClr val="0070C0"/>
                    </a:solidFill>
                  </a:tcPr>
                </a:tc>
                <a:tc>
                  <a:txBody>
                    <a:bodyPr/>
                    <a:lstStyle/>
                    <a:p>
                      <a:endParaRPr lang="en-US" sz="1600" dirty="0">
                        <a:solidFill>
                          <a:schemeClr val="bg1"/>
                        </a:solidFill>
                        <a:latin typeface="Humanst521 BT" pitchFamily="34" charset="0"/>
                      </a:endParaRPr>
                    </a:p>
                  </a:txBody>
                  <a:tcPr marL="68580" marR="68580" anchor="ctr">
                    <a:solidFill>
                      <a:srgbClr val="0070C0"/>
                    </a:solidFill>
                  </a:tcPr>
                </a:tc>
                <a:tc gridSpan="3">
                  <a:txBody>
                    <a:bodyPr/>
                    <a:lstStyle/>
                    <a:p>
                      <a:r>
                        <a:rPr lang="en-US" sz="1600" b="1" dirty="0">
                          <a:solidFill>
                            <a:schemeClr val="bg1"/>
                          </a:solidFill>
                          <a:latin typeface="Humanst521 BT" pitchFamily="34" charset="0"/>
                        </a:rPr>
                        <a:t>Total: 30 </a:t>
                      </a:r>
                      <a:r>
                        <a:rPr lang="en-US" sz="1600" b="1" dirty="0" err="1">
                          <a:solidFill>
                            <a:schemeClr val="bg1"/>
                          </a:solidFill>
                          <a:latin typeface="Humanst521 BT" pitchFamily="34" charset="0"/>
                        </a:rPr>
                        <a:t>Crores</a:t>
                      </a:r>
                      <a:endParaRPr lang="en-US" sz="1600" b="1" dirty="0">
                        <a:solidFill>
                          <a:schemeClr val="bg1"/>
                        </a:solidFill>
                        <a:latin typeface="Humanst521 BT" pitchFamily="34" charset="0"/>
                      </a:endParaRPr>
                    </a:p>
                  </a:txBody>
                  <a:tcPr marL="68580" marR="68580" anchor="ctr">
                    <a:solidFill>
                      <a:srgbClr val="0070C0"/>
                    </a:solidFill>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5"/>
                  </a:ext>
                </a:extLst>
              </a:tr>
            </a:tbl>
          </a:graphicData>
        </a:graphic>
      </p:graphicFrame>
      <p:sp>
        <p:nvSpPr>
          <p:cNvPr id="3" name="Date Placeholder 2"/>
          <p:cNvSpPr>
            <a:spLocks noGrp="1"/>
          </p:cNvSpPr>
          <p:nvPr>
            <p:ph type="dt" sz="half" idx="14"/>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B5DBBD8-02F1-401F-B281-72079D8B1721}" type="datetime3">
              <a:rPr lang="en-US" altLang="en-US" smtClean="0"/>
              <a:pPr>
                <a:defRPr/>
              </a:pPr>
              <a:t>1 February 2020</a:t>
            </a:fld>
            <a:endParaRPr lang="en-US" altLang="en-US"/>
          </a:p>
        </p:txBody>
      </p:sp>
      <p:sp>
        <p:nvSpPr>
          <p:cNvPr id="4" name="Footer Placeholder 3"/>
          <p:cNvSpPr>
            <a:spLocks noGrp="1"/>
          </p:cNvSpPr>
          <p:nvPr>
            <p:ph type="ftr" sz="quarter" idx="15"/>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t>www.isfm.co.in</a:t>
            </a:r>
          </a:p>
        </p:txBody>
      </p:sp>
      <p:sp>
        <p:nvSpPr>
          <p:cNvPr id="5" name="Slide Number Placeholder 4"/>
          <p:cNvSpPr>
            <a:spLocks noGrp="1"/>
          </p:cNvSpPr>
          <p:nvPr>
            <p:ph type="sldNum" sz="quarter" idx="16"/>
          </p:nvPr>
        </p:nvSpPr>
        <p:spPr>
          <a:xfrm>
            <a:off x="6553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3FEDE55-AD64-4A6C-AA5F-1E60A0710311}" type="slidenum">
              <a:rPr lang="en-US" altLang="en-US" smtClean="0"/>
              <a:pPr>
                <a:defRPr/>
              </a:pPr>
              <a:t>41</a:t>
            </a:fld>
            <a:endParaRPr lang="en-US" altLang="en-US" sz="900">
              <a:solidFill>
                <a:srgbClr val="898989"/>
              </a:solidFill>
            </a:endParaRPr>
          </a:p>
        </p:txBody>
      </p:sp>
      <p:pic>
        <p:nvPicPr>
          <p:cNvPr id="7" name="Picture 6">
            <a:extLst>
              <a:ext uri="{FF2B5EF4-FFF2-40B4-BE49-F238E27FC236}">
                <a16:creationId xmlns:a16="http://schemas.microsoft.com/office/drawing/2014/main" id="{172C5D5F-33FC-4099-85B5-0009AEBA2C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367919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457200"/>
            <a:ext cx="2917031" cy="639762"/>
          </a:xfrm>
          <a:solidFill>
            <a:srgbClr val="0070C0"/>
          </a:solidFill>
          <a:effectLst>
            <a:outerShdw blurRad="50800" dist="38100" dir="8100000" algn="tr" rotWithShape="0">
              <a:srgbClr val="000000">
                <a:alpha val="39998"/>
              </a:srgbClr>
            </a:outerShdw>
          </a:effectLst>
        </p:spPr>
        <p:txBody>
          <a:bodyPr/>
          <a:lstStyle/>
          <a:p>
            <a:pPr eaLnBrk="1" hangingPunct="1">
              <a:defRPr/>
            </a:pPr>
            <a:r>
              <a:rPr lang="en-US" altLang="en-US" sz="2400" b="1" dirty="0">
                <a:solidFill>
                  <a:schemeClr val="bg1"/>
                </a:solidFill>
                <a:latin typeface="Humanst521 BT"/>
              </a:rPr>
              <a:t>RS. 1CR. V/S RE. 1</a:t>
            </a:r>
            <a:endParaRPr lang="en-IN" altLang="en-US" sz="2400" b="1" dirty="0">
              <a:solidFill>
                <a:schemeClr val="bg1"/>
              </a:solidFill>
              <a:latin typeface="Humanst521 BT"/>
            </a:endParaRPr>
          </a:p>
        </p:txBody>
      </p:sp>
      <p:graphicFrame>
        <p:nvGraphicFramePr>
          <p:cNvPr id="8" name="Table 7"/>
          <p:cNvGraphicFramePr>
            <a:graphicFrameLocks noGrp="1"/>
          </p:cNvGraphicFramePr>
          <p:nvPr/>
        </p:nvGraphicFramePr>
        <p:xfrm>
          <a:off x="1485902" y="1707655"/>
          <a:ext cx="6172201" cy="2700520"/>
        </p:xfrm>
        <a:graphic>
          <a:graphicData uri="http://schemas.openxmlformats.org/drawingml/2006/table">
            <a:tbl>
              <a:tblPr firstRow="1" bandRow="1">
                <a:tableStyleId>{08FB837D-C827-4EFA-A057-4D05807E0F7C}</a:tableStyleId>
              </a:tblPr>
              <a:tblGrid>
                <a:gridCol w="881743">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gridCol w="881743">
                  <a:extLst>
                    <a:ext uri="{9D8B030D-6E8A-4147-A177-3AD203B41FA5}">
                      <a16:colId xmlns:a16="http://schemas.microsoft.com/office/drawing/2014/main" val="20002"/>
                    </a:ext>
                  </a:extLst>
                </a:gridCol>
                <a:gridCol w="881743">
                  <a:extLst>
                    <a:ext uri="{9D8B030D-6E8A-4147-A177-3AD203B41FA5}">
                      <a16:colId xmlns:a16="http://schemas.microsoft.com/office/drawing/2014/main" val="20003"/>
                    </a:ext>
                  </a:extLst>
                </a:gridCol>
                <a:gridCol w="881743">
                  <a:extLst>
                    <a:ext uri="{9D8B030D-6E8A-4147-A177-3AD203B41FA5}">
                      <a16:colId xmlns:a16="http://schemas.microsoft.com/office/drawing/2014/main" val="20004"/>
                    </a:ext>
                  </a:extLst>
                </a:gridCol>
                <a:gridCol w="881743">
                  <a:extLst>
                    <a:ext uri="{9D8B030D-6E8A-4147-A177-3AD203B41FA5}">
                      <a16:colId xmlns:a16="http://schemas.microsoft.com/office/drawing/2014/main" val="20005"/>
                    </a:ext>
                  </a:extLst>
                </a:gridCol>
                <a:gridCol w="881743">
                  <a:extLst>
                    <a:ext uri="{9D8B030D-6E8A-4147-A177-3AD203B41FA5}">
                      <a16:colId xmlns:a16="http://schemas.microsoft.com/office/drawing/2014/main" val="20006"/>
                    </a:ext>
                  </a:extLst>
                </a:gridCol>
              </a:tblGrid>
              <a:tr h="424280">
                <a:tc>
                  <a:txBody>
                    <a:bodyPr/>
                    <a:lstStyle/>
                    <a:p>
                      <a:r>
                        <a:rPr lang="en-US" sz="1600" dirty="0">
                          <a:solidFill>
                            <a:schemeClr val="bg1"/>
                          </a:solidFill>
                          <a:latin typeface="Humanst521 BT" pitchFamily="34" charset="0"/>
                        </a:rPr>
                        <a:t>Sun</a:t>
                      </a:r>
                    </a:p>
                  </a:txBody>
                  <a:tcPr marL="68580" marR="68580" anchor="ctr">
                    <a:solidFill>
                      <a:srgbClr val="0070C0"/>
                    </a:solidFill>
                  </a:tcPr>
                </a:tc>
                <a:tc>
                  <a:txBody>
                    <a:bodyPr/>
                    <a:lstStyle/>
                    <a:p>
                      <a:r>
                        <a:rPr lang="en-US" sz="1600" dirty="0">
                          <a:solidFill>
                            <a:schemeClr val="bg1"/>
                          </a:solidFill>
                          <a:latin typeface="Humanst521 BT" pitchFamily="34" charset="0"/>
                        </a:rPr>
                        <a:t>Mon</a:t>
                      </a:r>
                    </a:p>
                  </a:txBody>
                  <a:tcPr marL="68580" marR="68580" anchor="ctr">
                    <a:solidFill>
                      <a:srgbClr val="0070C0"/>
                    </a:solidFill>
                  </a:tcPr>
                </a:tc>
                <a:tc>
                  <a:txBody>
                    <a:bodyPr/>
                    <a:lstStyle/>
                    <a:p>
                      <a:r>
                        <a:rPr lang="en-US" sz="1600" dirty="0">
                          <a:solidFill>
                            <a:schemeClr val="bg1"/>
                          </a:solidFill>
                          <a:latin typeface="Humanst521 BT" pitchFamily="34" charset="0"/>
                        </a:rPr>
                        <a:t>Tue</a:t>
                      </a:r>
                    </a:p>
                  </a:txBody>
                  <a:tcPr marL="68580" marR="68580" anchor="ctr">
                    <a:solidFill>
                      <a:srgbClr val="0070C0"/>
                    </a:solidFill>
                  </a:tcPr>
                </a:tc>
                <a:tc>
                  <a:txBody>
                    <a:bodyPr/>
                    <a:lstStyle/>
                    <a:p>
                      <a:r>
                        <a:rPr lang="en-US" sz="1600" dirty="0">
                          <a:solidFill>
                            <a:schemeClr val="bg1"/>
                          </a:solidFill>
                          <a:latin typeface="Humanst521 BT" pitchFamily="34" charset="0"/>
                        </a:rPr>
                        <a:t>Wed</a:t>
                      </a:r>
                    </a:p>
                  </a:txBody>
                  <a:tcPr marL="68580" marR="68580" anchor="ctr">
                    <a:solidFill>
                      <a:srgbClr val="0070C0"/>
                    </a:solidFill>
                  </a:tcPr>
                </a:tc>
                <a:tc>
                  <a:txBody>
                    <a:bodyPr/>
                    <a:lstStyle/>
                    <a:p>
                      <a:r>
                        <a:rPr lang="en-US" sz="1600" dirty="0">
                          <a:solidFill>
                            <a:schemeClr val="bg1"/>
                          </a:solidFill>
                          <a:latin typeface="Humanst521 BT" pitchFamily="34" charset="0"/>
                        </a:rPr>
                        <a:t>Thu</a:t>
                      </a:r>
                    </a:p>
                  </a:txBody>
                  <a:tcPr marL="68580" marR="68580" anchor="ctr">
                    <a:solidFill>
                      <a:srgbClr val="0070C0"/>
                    </a:solidFill>
                  </a:tcPr>
                </a:tc>
                <a:tc>
                  <a:txBody>
                    <a:bodyPr/>
                    <a:lstStyle/>
                    <a:p>
                      <a:r>
                        <a:rPr lang="en-US" sz="1600" dirty="0">
                          <a:solidFill>
                            <a:schemeClr val="bg1"/>
                          </a:solidFill>
                          <a:latin typeface="Humanst521 BT" pitchFamily="34" charset="0"/>
                        </a:rPr>
                        <a:t>Fri</a:t>
                      </a:r>
                    </a:p>
                  </a:txBody>
                  <a:tcPr marL="68580" marR="68580" anchor="ctr">
                    <a:solidFill>
                      <a:srgbClr val="0070C0"/>
                    </a:solidFill>
                  </a:tcPr>
                </a:tc>
                <a:tc>
                  <a:txBody>
                    <a:bodyPr/>
                    <a:lstStyle/>
                    <a:p>
                      <a:r>
                        <a:rPr lang="en-US" sz="1600" dirty="0">
                          <a:solidFill>
                            <a:schemeClr val="bg1"/>
                          </a:solidFill>
                          <a:latin typeface="Humanst521 BT" pitchFamily="34" charset="0"/>
                        </a:rPr>
                        <a:t>Sat</a:t>
                      </a:r>
                    </a:p>
                  </a:txBody>
                  <a:tcPr marL="68580" marR="68580" anchor="ctr">
                    <a:solidFill>
                      <a:srgbClr val="0070C0"/>
                    </a:solidFill>
                  </a:tcPr>
                </a:tc>
                <a:extLst>
                  <a:ext uri="{0D108BD9-81ED-4DB2-BD59-A6C34878D82A}">
                    <a16:rowId xmlns:a16="http://schemas.microsoft.com/office/drawing/2014/main" val="10000"/>
                  </a:ext>
                </a:extLst>
              </a:tr>
              <a:tr h="571500">
                <a:tc>
                  <a:txBody>
                    <a:bodyPr/>
                    <a:lstStyle/>
                    <a:p>
                      <a:endParaRPr lang="en-US" sz="1600" dirty="0">
                        <a:solidFill>
                          <a:schemeClr val="bg1"/>
                        </a:solidFill>
                        <a:latin typeface="Humanst521 BT" pitchFamily="34" charset="0"/>
                      </a:endParaRPr>
                    </a:p>
                  </a:txBody>
                  <a:tcPr marL="68580" marR="68580">
                    <a:solidFill>
                      <a:srgbClr val="0070C0"/>
                    </a:solidFill>
                  </a:tcPr>
                </a:tc>
                <a:tc>
                  <a:txBody>
                    <a:bodyPr/>
                    <a:lstStyle/>
                    <a:p>
                      <a:r>
                        <a:rPr lang="en-US" sz="1600" b="1" dirty="0">
                          <a:solidFill>
                            <a:schemeClr val="bg1"/>
                          </a:solidFill>
                          <a:latin typeface="Humanst521 BT" pitchFamily="34" charset="0"/>
                        </a:rPr>
                        <a:t>1</a:t>
                      </a:r>
                      <a:r>
                        <a:rPr lang="en-US" sz="1600" dirty="0">
                          <a:solidFill>
                            <a:schemeClr val="bg1"/>
                          </a:solidFill>
                          <a:latin typeface="Humanst521 BT" pitchFamily="34" charset="0"/>
                        </a:rPr>
                        <a:t>   </a:t>
                      </a:r>
                      <a:r>
                        <a:rPr lang="en-US" sz="1600" baseline="0" dirty="0">
                          <a:solidFill>
                            <a:schemeClr val="bg1"/>
                          </a:solidFill>
                          <a:latin typeface="Humanst521 BT" pitchFamily="34" charset="0"/>
                        </a:rPr>
                        <a:t>  Rs. 1</a:t>
                      </a:r>
                      <a:endParaRPr lang="en-US" sz="1600" dirty="0">
                        <a:solidFill>
                          <a:schemeClr val="bg1"/>
                        </a:solidFill>
                        <a:latin typeface="Humanst521 BT" pitchFamily="34" charset="0"/>
                      </a:endParaRPr>
                    </a:p>
                  </a:txBody>
                  <a:tcPr marL="68580" marR="68580" anchor="ctr">
                    <a:solidFill>
                      <a:srgbClr val="0070C0"/>
                    </a:solidFill>
                  </a:tcPr>
                </a:tc>
                <a:tc>
                  <a:txBody>
                    <a:bodyPr/>
                    <a:lstStyle/>
                    <a:p>
                      <a:r>
                        <a:rPr lang="en-US" sz="1600" b="1" dirty="0">
                          <a:solidFill>
                            <a:schemeClr val="bg1"/>
                          </a:solidFill>
                          <a:latin typeface="Humanst521 BT" pitchFamily="34" charset="0"/>
                        </a:rPr>
                        <a:t>2</a:t>
                      </a:r>
                      <a:r>
                        <a:rPr lang="en-US" sz="1600" dirty="0">
                          <a:solidFill>
                            <a:schemeClr val="bg1"/>
                          </a:solidFill>
                          <a:latin typeface="Humanst521 BT" pitchFamily="34" charset="0"/>
                        </a:rPr>
                        <a:t>     </a:t>
                      </a:r>
                      <a:r>
                        <a:rPr lang="en-US" sz="1600" baseline="0" dirty="0">
                          <a:solidFill>
                            <a:schemeClr val="bg1"/>
                          </a:solidFill>
                          <a:latin typeface="Humanst521 BT" pitchFamily="34" charset="0"/>
                        </a:rPr>
                        <a:t>Rs. 2</a:t>
                      </a:r>
                      <a:endParaRPr lang="en-US" sz="1600" dirty="0">
                        <a:solidFill>
                          <a:schemeClr val="bg1"/>
                        </a:solidFill>
                        <a:latin typeface="Humanst521 BT" pitchFamily="34" charset="0"/>
                      </a:endParaRPr>
                    </a:p>
                  </a:txBody>
                  <a:tcPr marL="68580" marR="68580" anchor="ctr">
                    <a:solidFill>
                      <a:srgbClr val="0070C0"/>
                    </a:solidFill>
                  </a:tcPr>
                </a:tc>
                <a:tc>
                  <a:txBody>
                    <a:bodyPr/>
                    <a:lstStyle/>
                    <a:p>
                      <a:r>
                        <a:rPr lang="en-US" sz="1600" b="1" dirty="0">
                          <a:solidFill>
                            <a:schemeClr val="bg1"/>
                          </a:solidFill>
                          <a:latin typeface="Humanst521 BT" pitchFamily="34" charset="0"/>
                        </a:rPr>
                        <a:t>3</a:t>
                      </a:r>
                      <a:r>
                        <a:rPr lang="en-US" sz="1600" dirty="0">
                          <a:solidFill>
                            <a:schemeClr val="bg1"/>
                          </a:solidFill>
                          <a:latin typeface="Humanst521 BT" pitchFamily="34" charset="0"/>
                        </a:rPr>
                        <a:t>     </a:t>
                      </a:r>
                      <a:r>
                        <a:rPr lang="en-US" sz="1600" baseline="0" dirty="0">
                          <a:solidFill>
                            <a:schemeClr val="bg1"/>
                          </a:solidFill>
                          <a:latin typeface="Humanst521 BT" pitchFamily="34" charset="0"/>
                        </a:rPr>
                        <a:t>Rs. 4</a:t>
                      </a:r>
                      <a:endParaRPr lang="en-US" sz="1600" dirty="0">
                        <a:solidFill>
                          <a:schemeClr val="bg1"/>
                        </a:solidFill>
                        <a:latin typeface="Humanst521 BT" pitchFamily="34" charset="0"/>
                      </a:endParaRPr>
                    </a:p>
                  </a:txBody>
                  <a:tcPr marL="68580" marR="68580" anchor="ctr">
                    <a:solidFill>
                      <a:srgbClr val="0070C0"/>
                    </a:solidFill>
                  </a:tcPr>
                </a:tc>
                <a:tc>
                  <a:txBody>
                    <a:bodyPr/>
                    <a:lstStyle/>
                    <a:p>
                      <a:r>
                        <a:rPr lang="en-US" sz="1600" b="1" dirty="0">
                          <a:solidFill>
                            <a:schemeClr val="bg1"/>
                          </a:solidFill>
                          <a:latin typeface="Humanst521 BT" pitchFamily="34" charset="0"/>
                        </a:rPr>
                        <a:t>4</a:t>
                      </a:r>
                      <a:r>
                        <a:rPr lang="en-US" sz="1600" dirty="0">
                          <a:solidFill>
                            <a:schemeClr val="bg1"/>
                          </a:solidFill>
                          <a:latin typeface="Humanst521 BT" pitchFamily="34" charset="0"/>
                        </a:rPr>
                        <a:t>    </a:t>
                      </a:r>
                      <a:r>
                        <a:rPr lang="en-US" sz="1600" baseline="0" dirty="0">
                          <a:solidFill>
                            <a:schemeClr val="bg1"/>
                          </a:solidFill>
                          <a:latin typeface="Humanst521 BT" pitchFamily="34" charset="0"/>
                        </a:rPr>
                        <a:t>Rs. 8</a:t>
                      </a:r>
                      <a:endParaRPr lang="en-US" sz="1600" dirty="0">
                        <a:solidFill>
                          <a:schemeClr val="bg1"/>
                        </a:solidFill>
                        <a:latin typeface="Humanst521 BT" pitchFamily="34" charset="0"/>
                      </a:endParaRPr>
                    </a:p>
                  </a:txBody>
                  <a:tcPr marL="68580" marR="68580" anchor="ctr">
                    <a:solidFill>
                      <a:srgbClr val="0070C0"/>
                    </a:solidFill>
                  </a:tcPr>
                </a:tc>
                <a:tc>
                  <a:txBody>
                    <a:bodyPr/>
                    <a:lstStyle/>
                    <a:p>
                      <a:r>
                        <a:rPr lang="en-US" sz="1600" b="1" dirty="0">
                          <a:solidFill>
                            <a:schemeClr val="bg1"/>
                          </a:solidFill>
                          <a:latin typeface="Humanst521 BT" pitchFamily="34" charset="0"/>
                        </a:rPr>
                        <a:t>5</a:t>
                      </a:r>
                      <a:r>
                        <a:rPr lang="en-US" sz="1600" dirty="0">
                          <a:solidFill>
                            <a:schemeClr val="bg1"/>
                          </a:solidFill>
                          <a:latin typeface="Humanst521 BT" pitchFamily="34" charset="0"/>
                        </a:rPr>
                        <a:t>    </a:t>
                      </a:r>
                      <a:r>
                        <a:rPr lang="en-US" sz="1600" baseline="0" dirty="0">
                          <a:solidFill>
                            <a:schemeClr val="bg1"/>
                          </a:solidFill>
                          <a:latin typeface="Humanst521 BT" pitchFamily="34" charset="0"/>
                        </a:rPr>
                        <a:t>Rs. 16</a:t>
                      </a:r>
                      <a:endParaRPr lang="en-US" sz="1600" dirty="0">
                        <a:solidFill>
                          <a:schemeClr val="bg1"/>
                        </a:solidFill>
                        <a:latin typeface="Humanst521 BT" pitchFamily="34" charset="0"/>
                      </a:endParaRPr>
                    </a:p>
                  </a:txBody>
                  <a:tcPr marL="68580" marR="68580" anchor="ctr">
                    <a:solidFill>
                      <a:srgbClr val="0070C0"/>
                    </a:solidFill>
                  </a:tcPr>
                </a:tc>
                <a:tc>
                  <a:txBody>
                    <a:bodyPr/>
                    <a:lstStyle/>
                    <a:p>
                      <a:r>
                        <a:rPr lang="en-US" sz="1600" b="1" dirty="0">
                          <a:solidFill>
                            <a:schemeClr val="bg1"/>
                          </a:solidFill>
                          <a:latin typeface="Humanst521 BT" pitchFamily="34" charset="0"/>
                        </a:rPr>
                        <a:t>6</a:t>
                      </a:r>
                      <a:r>
                        <a:rPr lang="en-US" sz="1600" dirty="0">
                          <a:solidFill>
                            <a:schemeClr val="bg1"/>
                          </a:solidFill>
                          <a:latin typeface="Humanst521 BT" pitchFamily="34" charset="0"/>
                        </a:rPr>
                        <a:t>    </a:t>
                      </a:r>
                      <a:r>
                        <a:rPr lang="en-US" sz="1600" baseline="0" dirty="0">
                          <a:solidFill>
                            <a:schemeClr val="bg1"/>
                          </a:solidFill>
                          <a:latin typeface="Humanst521 BT" pitchFamily="34" charset="0"/>
                        </a:rPr>
                        <a:t>Rs. 32</a:t>
                      </a:r>
                      <a:endParaRPr lang="en-US" sz="1600" dirty="0">
                        <a:solidFill>
                          <a:schemeClr val="bg1"/>
                        </a:solidFill>
                        <a:latin typeface="Humanst521 BT" pitchFamily="34" charset="0"/>
                      </a:endParaRPr>
                    </a:p>
                  </a:txBody>
                  <a:tcPr marL="68580" marR="68580" anchor="ctr">
                    <a:solidFill>
                      <a:srgbClr val="0070C0"/>
                    </a:solidFill>
                  </a:tcPr>
                </a:tc>
                <a:extLst>
                  <a:ext uri="{0D108BD9-81ED-4DB2-BD59-A6C34878D82A}">
                    <a16:rowId xmlns:a16="http://schemas.microsoft.com/office/drawing/2014/main" val="10001"/>
                  </a:ext>
                </a:extLst>
              </a:tr>
              <a:tr h="424280">
                <a:tc>
                  <a:txBody>
                    <a:bodyPr/>
                    <a:lstStyle/>
                    <a:p>
                      <a:r>
                        <a:rPr lang="en-US" sz="1600" dirty="0">
                          <a:solidFill>
                            <a:schemeClr val="bg1"/>
                          </a:solidFill>
                          <a:latin typeface="Humanst521 BT" pitchFamily="34" charset="0"/>
                        </a:rPr>
                        <a:t>7</a:t>
                      </a:r>
                    </a:p>
                  </a:txBody>
                  <a:tcPr marL="68580" marR="68580" anchor="ctr">
                    <a:solidFill>
                      <a:srgbClr val="0070C0"/>
                    </a:solidFill>
                  </a:tcPr>
                </a:tc>
                <a:tc>
                  <a:txBody>
                    <a:bodyPr/>
                    <a:lstStyle/>
                    <a:p>
                      <a:r>
                        <a:rPr lang="en-US" sz="1600" dirty="0">
                          <a:solidFill>
                            <a:schemeClr val="bg1"/>
                          </a:solidFill>
                          <a:latin typeface="Humanst521 BT" pitchFamily="34" charset="0"/>
                        </a:rPr>
                        <a:t>8</a:t>
                      </a:r>
                    </a:p>
                  </a:txBody>
                  <a:tcPr marL="68580" marR="68580" anchor="ctr">
                    <a:solidFill>
                      <a:srgbClr val="0070C0"/>
                    </a:solidFill>
                  </a:tcPr>
                </a:tc>
                <a:tc>
                  <a:txBody>
                    <a:bodyPr/>
                    <a:lstStyle/>
                    <a:p>
                      <a:r>
                        <a:rPr lang="en-US" sz="1600" dirty="0">
                          <a:solidFill>
                            <a:schemeClr val="bg1"/>
                          </a:solidFill>
                          <a:latin typeface="Humanst521 BT" pitchFamily="34" charset="0"/>
                        </a:rPr>
                        <a:t>9</a:t>
                      </a:r>
                    </a:p>
                  </a:txBody>
                  <a:tcPr marL="68580" marR="68580" anchor="ctr">
                    <a:solidFill>
                      <a:srgbClr val="0070C0"/>
                    </a:solidFill>
                  </a:tcPr>
                </a:tc>
                <a:tc>
                  <a:txBody>
                    <a:bodyPr/>
                    <a:lstStyle/>
                    <a:p>
                      <a:r>
                        <a:rPr lang="en-US" sz="1600" dirty="0">
                          <a:solidFill>
                            <a:schemeClr val="bg1"/>
                          </a:solidFill>
                          <a:latin typeface="Humanst521 BT" pitchFamily="34" charset="0"/>
                        </a:rPr>
                        <a:t>10</a:t>
                      </a:r>
                    </a:p>
                  </a:txBody>
                  <a:tcPr marL="68580" marR="68580" anchor="ctr">
                    <a:solidFill>
                      <a:srgbClr val="0070C0"/>
                    </a:solidFill>
                  </a:tcPr>
                </a:tc>
                <a:tc>
                  <a:txBody>
                    <a:bodyPr/>
                    <a:lstStyle/>
                    <a:p>
                      <a:r>
                        <a:rPr lang="en-US" sz="1600" dirty="0">
                          <a:solidFill>
                            <a:schemeClr val="bg1"/>
                          </a:solidFill>
                          <a:latin typeface="Humanst521 BT" pitchFamily="34" charset="0"/>
                        </a:rPr>
                        <a:t>11</a:t>
                      </a:r>
                    </a:p>
                  </a:txBody>
                  <a:tcPr marL="68580" marR="68580" anchor="ctr">
                    <a:solidFill>
                      <a:srgbClr val="0070C0"/>
                    </a:solidFill>
                  </a:tcPr>
                </a:tc>
                <a:tc>
                  <a:txBody>
                    <a:bodyPr/>
                    <a:lstStyle/>
                    <a:p>
                      <a:r>
                        <a:rPr lang="en-US" sz="1600" dirty="0">
                          <a:solidFill>
                            <a:schemeClr val="bg1"/>
                          </a:solidFill>
                          <a:latin typeface="Humanst521 BT" pitchFamily="34" charset="0"/>
                        </a:rPr>
                        <a:t>12</a:t>
                      </a:r>
                    </a:p>
                  </a:txBody>
                  <a:tcPr marL="68580" marR="68580" anchor="ctr">
                    <a:solidFill>
                      <a:srgbClr val="0070C0"/>
                    </a:solidFill>
                  </a:tcPr>
                </a:tc>
                <a:tc>
                  <a:txBody>
                    <a:bodyPr/>
                    <a:lstStyle/>
                    <a:p>
                      <a:r>
                        <a:rPr lang="en-US" sz="1600" dirty="0">
                          <a:solidFill>
                            <a:schemeClr val="bg1"/>
                          </a:solidFill>
                          <a:latin typeface="Humanst521 BT" pitchFamily="34" charset="0"/>
                        </a:rPr>
                        <a:t>13</a:t>
                      </a:r>
                    </a:p>
                  </a:txBody>
                  <a:tcPr marL="68580" marR="68580">
                    <a:solidFill>
                      <a:srgbClr val="0070C0"/>
                    </a:solidFill>
                  </a:tcPr>
                </a:tc>
                <a:extLst>
                  <a:ext uri="{0D108BD9-81ED-4DB2-BD59-A6C34878D82A}">
                    <a16:rowId xmlns:a16="http://schemas.microsoft.com/office/drawing/2014/main" val="10002"/>
                  </a:ext>
                </a:extLst>
              </a:tr>
              <a:tr h="424280">
                <a:tc>
                  <a:txBody>
                    <a:bodyPr/>
                    <a:lstStyle/>
                    <a:p>
                      <a:r>
                        <a:rPr lang="en-US" sz="1600" dirty="0">
                          <a:solidFill>
                            <a:schemeClr val="bg1"/>
                          </a:solidFill>
                          <a:latin typeface="Humanst521 BT" pitchFamily="34" charset="0"/>
                        </a:rPr>
                        <a:t>14</a:t>
                      </a:r>
                    </a:p>
                  </a:txBody>
                  <a:tcPr marL="68580" marR="68580" anchor="ctr">
                    <a:solidFill>
                      <a:srgbClr val="0070C0"/>
                    </a:solidFill>
                  </a:tcPr>
                </a:tc>
                <a:tc>
                  <a:txBody>
                    <a:bodyPr/>
                    <a:lstStyle/>
                    <a:p>
                      <a:r>
                        <a:rPr lang="en-US" sz="1600" dirty="0">
                          <a:solidFill>
                            <a:schemeClr val="bg1"/>
                          </a:solidFill>
                          <a:latin typeface="Humanst521 BT" pitchFamily="34" charset="0"/>
                        </a:rPr>
                        <a:t>15</a:t>
                      </a:r>
                    </a:p>
                  </a:txBody>
                  <a:tcPr marL="68580" marR="68580" anchor="ctr">
                    <a:solidFill>
                      <a:srgbClr val="0070C0"/>
                    </a:solidFill>
                  </a:tcPr>
                </a:tc>
                <a:tc>
                  <a:txBody>
                    <a:bodyPr/>
                    <a:lstStyle/>
                    <a:p>
                      <a:r>
                        <a:rPr lang="en-US" sz="1600" dirty="0">
                          <a:solidFill>
                            <a:schemeClr val="bg1"/>
                          </a:solidFill>
                          <a:latin typeface="Humanst521 BT" pitchFamily="34" charset="0"/>
                        </a:rPr>
                        <a:t>16</a:t>
                      </a:r>
                    </a:p>
                  </a:txBody>
                  <a:tcPr marL="68580" marR="68580" anchor="ctr">
                    <a:solidFill>
                      <a:srgbClr val="0070C0"/>
                    </a:solidFill>
                  </a:tcPr>
                </a:tc>
                <a:tc>
                  <a:txBody>
                    <a:bodyPr/>
                    <a:lstStyle/>
                    <a:p>
                      <a:r>
                        <a:rPr lang="en-US" sz="1600" dirty="0">
                          <a:solidFill>
                            <a:schemeClr val="bg1"/>
                          </a:solidFill>
                          <a:latin typeface="Humanst521 BT" pitchFamily="34" charset="0"/>
                        </a:rPr>
                        <a:t>17</a:t>
                      </a:r>
                    </a:p>
                  </a:txBody>
                  <a:tcPr marL="68580" marR="68580" anchor="ctr">
                    <a:solidFill>
                      <a:srgbClr val="0070C0"/>
                    </a:solidFill>
                  </a:tcPr>
                </a:tc>
                <a:tc>
                  <a:txBody>
                    <a:bodyPr/>
                    <a:lstStyle/>
                    <a:p>
                      <a:r>
                        <a:rPr lang="en-US" sz="1600" dirty="0">
                          <a:solidFill>
                            <a:schemeClr val="bg1"/>
                          </a:solidFill>
                          <a:latin typeface="Humanst521 BT" pitchFamily="34" charset="0"/>
                        </a:rPr>
                        <a:t>18</a:t>
                      </a:r>
                    </a:p>
                  </a:txBody>
                  <a:tcPr marL="68580" marR="68580" anchor="ctr">
                    <a:solidFill>
                      <a:srgbClr val="0070C0"/>
                    </a:solidFill>
                  </a:tcPr>
                </a:tc>
                <a:tc>
                  <a:txBody>
                    <a:bodyPr/>
                    <a:lstStyle/>
                    <a:p>
                      <a:r>
                        <a:rPr lang="en-US" sz="1600" dirty="0">
                          <a:solidFill>
                            <a:schemeClr val="bg1"/>
                          </a:solidFill>
                          <a:latin typeface="Humanst521 BT" pitchFamily="34" charset="0"/>
                        </a:rPr>
                        <a:t>19</a:t>
                      </a:r>
                    </a:p>
                  </a:txBody>
                  <a:tcPr marL="68580" marR="68580" anchor="ctr">
                    <a:solidFill>
                      <a:srgbClr val="0070C0"/>
                    </a:solidFill>
                  </a:tcPr>
                </a:tc>
                <a:tc>
                  <a:txBody>
                    <a:bodyPr/>
                    <a:lstStyle/>
                    <a:p>
                      <a:r>
                        <a:rPr lang="en-US" sz="1600" dirty="0">
                          <a:solidFill>
                            <a:schemeClr val="bg1"/>
                          </a:solidFill>
                          <a:latin typeface="Humanst521 BT" pitchFamily="34" charset="0"/>
                        </a:rPr>
                        <a:t>20</a:t>
                      </a:r>
                    </a:p>
                  </a:txBody>
                  <a:tcPr marL="68580" marR="68580">
                    <a:solidFill>
                      <a:srgbClr val="0070C0"/>
                    </a:solidFill>
                  </a:tcPr>
                </a:tc>
                <a:extLst>
                  <a:ext uri="{0D108BD9-81ED-4DB2-BD59-A6C34878D82A}">
                    <a16:rowId xmlns:a16="http://schemas.microsoft.com/office/drawing/2014/main" val="10003"/>
                  </a:ext>
                </a:extLst>
              </a:tr>
              <a:tr h="424280">
                <a:tc>
                  <a:txBody>
                    <a:bodyPr/>
                    <a:lstStyle/>
                    <a:p>
                      <a:r>
                        <a:rPr lang="en-US" sz="1600" dirty="0">
                          <a:solidFill>
                            <a:schemeClr val="bg1"/>
                          </a:solidFill>
                          <a:latin typeface="Humanst521 BT" pitchFamily="34" charset="0"/>
                        </a:rPr>
                        <a:t>21</a:t>
                      </a:r>
                    </a:p>
                  </a:txBody>
                  <a:tcPr marL="68580" marR="68580" anchor="ctr">
                    <a:solidFill>
                      <a:srgbClr val="0070C0"/>
                    </a:solidFill>
                  </a:tcPr>
                </a:tc>
                <a:tc>
                  <a:txBody>
                    <a:bodyPr/>
                    <a:lstStyle/>
                    <a:p>
                      <a:r>
                        <a:rPr lang="en-US" sz="1600" dirty="0">
                          <a:solidFill>
                            <a:schemeClr val="bg1"/>
                          </a:solidFill>
                          <a:latin typeface="Humanst521 BT" pitchFamily="34" charset="0"/>
                        </a:rPr>
                        <a:t>22</a:t>
                      </a:r>
                    </a:p>
                  </a:txBody>
                  <a:tcPr marL="68580" marR="68580" anchor="ctr">
                    <a:solidFill>
                      <a:srgbClr val="0070C0"/>
                    </a:solidFill>
                  </a:tcPr>
                </a:tc>
                <a:tc>
                  <a:txBody>
                    <a:bodyPr/>
                    <a:lstStyle/>
                    <a:p>
                      <a:r>
                        <a:rPr lang="en-US" sz="1600" dirty="0">
                          <a:solidFill>
                            <a:schemeClr val="bg1"/>
                          </a:solidFill>
                          <a:latin typeface="Humanst521 BT" pitchFamily="34" charset="0"/>
                        </a:rPr>
                        <a:t>23</a:t>
                      </a:r>
                    </a:p>
                  </a:txBody>
                  <a:tcPr marL="68580" marR="68580" anchor="ctr">
                    <a:solidFill>
                      <a:srgbClr val="0070C0"/>
                    </a:solidFill>
                  </a:tcPr>
                </a:tc>
                <a:tc>
                  <a:txBody>
                    <a:bodyPr/>
                    <a:lstStyle/>
                    <a:p>
                      <a:r>
                        <a:rPr lang="en-US" sz="1600" dirty="0">
                          <a:solidFill>
                            <a:schemeClr val="bg1"/>
                          </a:solidFill>
                          <a:latin typeface="Humanst521 BT" pitchFamily="34" charset="0"/>
                        </a:rPr>
                        <a:t>24</a:t>
                      </a:r>
                    </a:p>
                  </a:txBody>
                  <a:tcPr marL="68580" marR="68580" anchor="ctr">
                    <a:solidFill>
                      <a:srgbClr val="0070C0"/>
                    </a:solidFill>
                  </a:tcPr>
                </a:tc>
                <a:tc>
                  <a:txBody>
                    <a:bodyPr/>
                    <a:lstStyle/>
                    <a:p>
                      <a:r>
                        <a:rPr lang="en-US" sz="1600" dirty="0">
                          <a:solidFill>
                            <a:schemeClr val="bg1"/>
                          </a:solidFill>
                          <a:latin typeface="Humanst521 BT" pitchFamily="34" charset="0"/>
                        </a:rPr>
                        <a:t>25</a:t>
                      </a:r>
                    </a:p>
                  </a:txBody>
                  <a:tcPr marL="68580" marR="68580" anchor="ctr">
                    <a:solidFill>
                      <a:srgbClr val="0070C0"/>
                    </a:solidFill>
                  </a:tcPr>
                </a:tc>
                <a:tc>
                  <a:txBody>
                    <a:bodyPr/>
                    <a:lstStyle/>
                    <a:p>
                      <a:r>
                        <a:rPr lang="en-US" sz="1600" dirty="0">
                          <a:solidFill>
                            <a:schemeClr val="bg1"/>
                          </a:solidFill>
                          <a:latin typeface="Humanst521 BT" pitchFamily="34" charset="0"/>
                        </a:rPr>
                        <a:t>26</a:t>
                      </a:r>
                    </a:p>
                  </a:txBody>
                  <a:tcPr marL="68580" marR="68580" anchor="ctr">
                    <a:solidFill>
                      <a:srgbClr val="0070C0"/>
                    </a:solidFill>
                  </a:tcPr>
                </a:tc>
                <a:tc>
                  <a:txBody>
                    <a:bodyPr/>
                    <a:lstStyle/>
                    <a:p>
                      <a:r>
                        <a:rPr lang="en-US" sz="1600" dirty="0">
                          <a:solidFill>
                            <a:schemeClr val="bg1"/>
                          </a:solidFill>
                          <a:latin typeface="Humanst521 BT" pitchFamily="34" charset="0"/>
                        </a:rPr>
                        <a:t>27</a:t>
                      </a:r>
                    </a:p>
                  </a:txBody>
                  <a:tcPr marL="68580" marR="68580">
                    <a:solidFill>
                      <a:srgbClr val="0070C0"/>
                    </a:solidFill>
                  </a:tcPr>
                </a:tc>
                <a:extLst>
                  <a:ext uri="{0D108BD9-81ED-4DB2-BD59-A6C34878D82A}">
                    <a16:rowId xmlns:a16="http://schemas.microsoft.com/office/drawing/2014/main" val="10004"/>
                  </a:ext>
                </a:extLst>
              </a:tr>
              <a:tr h="424280">
                <a:tc>
                  <a:txBody>
                    <a:bodyPr/>
                    <a:lstStyle/>
                    <a:p>
                      <a:r>
                        <a:rPr lang="en-US" sz="1600" dirty="0">
                          <a:solidFill>
                            <a:schemeClr val="bg1"/>
                          </a:solidFill>
                          <a:latin typeface="Humanst521 BT" pitchFamily="34" charset="0"/>
                        </a:rPr>
                        <a:t>28</a:t>
                      </a:r>
                    </a:p>
                  </a:txBody>
                  <a:tcPr marL="68580" marR="68580" anchor="ctr">
                    <a:solidFill>
                      <a:srgbClr val="0070C0"/>
                    </a:solidFill>
                  </a:tcPr>
                </a:tc>
                <a:tc>
                  <a:txBody>
                    <a:bodyPr/>
                    <a:lstStyle/>
                    <a:p>
                      <a:r>
                        <a:rPr lang="en-US" sz="1600" dirty="0">
                          <a:solidFill>
                            <a:schemeClr val="bg1"/>
                          </a:solidFill>
                          <a:latin typeface="Humanst521 BT" pitchFamily="34" charset="0"/>
                        </a:rPr>
                        <a:t>29</a:t>
                      </a:r>
                    </a:p>
                  </a:txBody>
                  <a:tcPr marL="68580" marR="68580" anchor="ctr">
                    <a:solidFill>
                      <a:srgbClr val="0070C0"/>
                    </a:solidFill>
                  </a:tcPr>
                </a:tc>
                <a:tc>
                  <a:txBody>
                    <a:bodyPr/>
                    <a:lstStyle/>
                    <a:p>
                      <a:r>
                        <a:rPr lang="en-US" sz="1600" dirty="0">
                          <a:solidFill>
                            <a:schemeClr val="bg1"/>
                          </a:solidFill>
                          <a:latin typeface="Humanst521 BT" pitchFamily="34" charset="0"/>
                        </a:rPr>
                        <a:t>30</a:t>
                      </a:r>
                    </a:p>
                  </a:txBody>
                  <a:tcPr marL="68580" marR="68580" anchor="ctr">
                    <a:solidFill>
                      <a:srgbClr val="0070C0"/>
                    </a:solidFill>
                  </a:tcPr>
                </a:tc>
                <a:tc>
                  <a:txBody>
                    <a:bodyPr/>
                    <a:lstStyle/>
                    <a:p>
                      <a:endParaRPr lang="en-US" sz="1600" dirty="0">
                        <a:solidFill>
                          <a:schemeClr val="bg1"/>
                        </a:solidFill>
                        <a:latin typeface="Humanst521 BT" pitchFamily="34" charset="0"/>
                      </a:endParaRPr>
                    </a:p>
                  </a:txBody>
                  <a:tcPr marL="68580" marR="68580" anchor="ctr">
                    <a:solidFill>
                      <a:srgbClr val="0070C0"/>
                    </a:solidFill>
                  </a:tcPr>
                </a:tc>
                <a:tc gridSpan="3">
                  <a:txBody>
                    <a:bodyPr/>
                    <a:lstStyle/>
                    <a:p>
                      <a:endParaRPr lang="en-US" sz="1600" b="1" dirty="0">
                        <a:solidFill>
                          <a:schemeClr val="bg1"/>
                        </a:solidFill>
                        <a:latin typeface="Humanst521 BT" pitchFamily="34" charset="0"/>
                      </a:endParaRPr>
                    </a:p>
                  </a:txBody>
                  <a:tcPr marL="68580" marR="68580" anchor="ctr">
                    <a:solidFill>
                      <a:srgbClr val="0070C0"/>
                    </a:solidFill>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05"/>
                  </a:ext>
                </a:extLst>
              </a:tr>
            </a:tbl>
          </a:graphicData>
        </a:graphic>
      </p:graphicFrame>
      <p:sp>
        <p:nvSpPr>
          <p:cNvPr id="3" name="Date Placeholder 2"/>
          <p:cNvSpPr>
            <a:spLocks noGrp="1"/>
          </p:cNvSpPr>
          <p:nvPr>
            <p:ph type="dt" sz="half" idx="14"/>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B5DBBD8-02F1-401F-B281-72079D8B1721}" type="datetime3">
              <a:rPr lang="en-US" altLang="en-US" smtClean="0"/>
              <a:pPr>
                <a:defRPr/>
              </a:pPr>
              <a:t>1 February 2020</a:t>
            </a:fld>
            <a:endParaRPr lang="en-US" altLang="en-US"/>
          </a:p>
        </p:txBody>
      </p:sp>
      <p:sp>
        <p:nvSpPr>
          <p:cNvPr id="4" name="Footer Placeholder 3"/>
          <p:cNvSpPr>
            <a:spLocks noGrp="1"/>
          </p:cNvSpPr>
          <p:nvPr>
            <p:ph type="ftr" sz="quarter" idx="15"/>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t>www.isfm.co.in</a:t>
            </a:r>
          </a:p>
        </p:txBody>
      </p:sp>
      <p:sp>
        <p:nvSpPr>
          <p:cNvPr id="5" name="Slide Number Placeholder 4"/>
          <p:cNvSpPr>
            <a:spLocks noGrp="1"/>
          </p:cNvSpPr>
          <p:nvPr>
            <p:ph type="sldNum" sz="quarter" idx="16"/>
          </p:nvPr>
        </p:nvSpPr>
        <p:spPr>
          <a:xfrm>
            <a:off x="6553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3FEDE55-AD64-4A6C-AA5F-1E60A0710311}" type="slidenum">
              <a:rPr lang="en-US" altLang="en-US" smtClean="0"/>
              <a:pPr>
                <a:defRPr/>
              </a:pPr>
              <a:t>42</a:t>
            </a:fld>
            <a:endParaRPr lang="en-US" altLang="en-US" sz="900">
              <a:solidFill>
                <a:srgbClr val="898989"/>
              </a:solidFill>
            </a:endParaRPr>
          </a:p>
        </p:txBody>
      </p:sp>
      <p:pic>
        <p:nvPicPr>
          <p:cNvPr id="7" name="Picture 6">
            <a:extLst>
              <a:ext uri="{FF2B5EF4-FFF2-40B4-BE49-F238E27FC236}">
                <a16:creationId xmlns:a16="http://schemas.microsoft.com/office/drawing/2014/main" id="{01EE1EDA-0026-4AAE-BC72-84D773DBF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550162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67" name="Group 9"/>
          <p:cNvGrpSpPr>
            <a:grpSpLocks/>
          </p:cNvGrpSpPr>
          <p:nvPr/>
        </p:nvGrpSpPr>
        <p:grpSpPr bwMode="auto">
          <a:xfrm>
            <a:off x="1376363" y="1885950"/>
            <a:ext cx="5734050" cy="2457450"/>
            <a:chOff x="526976" y="1885950"/>
            <a:chExt cx="7645424" cy="2457450"/>
          </a:xfrm>
        </p:grpSpPr>
        <p:grpSp>
          <p:nvGrpSpPr>
            <p:cNvPr id="17472" name="Group 1"/>
            <p:cNvGrpSpPr>
              <a:grpSpLocks/>
            </p:cNvGrpSpPr>
            <p:nvPr/>
          </p:nvGrpSpPr>
          <p:grpSpPr bwMode="auto">
            <a:xfrm>
              <a:off x="2987824" y="1885950"/>
              <a:ext cx="228600" cy="2457450"/>
              <a:chOff x="2987824" y="1885950"/>
              <a:chExt cx="228600" cy="2457450"/>
            </a:xfrm>
          </p:grpSpPr>
          <p:sp>
            <p:nvSpPr>
              <p:cNvPr id="17504" name="Rectangle 1084"/>
              <p:cNvSpPr>
                <a:spLocks noChangeArrowheads="1"/>
              </p:cNvSpPr>
              <p:nvPr/>
            </p:nvSpPr>
            <p:spPr bwMode="auto">
              <a:xfrm>
                <a:off x="2987824" y="4171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30</a:t>
                </a:r>
              </a:p>
            </p:txBody>
          </p:sp>
          <p:sp>
            <p:nvSpPr>
              <p:cNvPr id="17505" name="Rectangle 1090"/>
              <p:cNvSpPr>
                <a:spLocks noChangeArrowheads="1"/>
              </p:cNvSpPr>
              <p:nvPr/>
            </p:nvSpPr>
            <p:spPr bwMode="auto">
              <a:xfrm>
                <a:off x="2987824"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16</a:t>
                </a:r>
              </a:p>
            </p:txBody>
          </p:sp>
          <p:sp>
            <p:nvSpPr>
              <p:cNvPr id="17506" name="Rectangle 1096"/>
              <p:cNvSpPr>
                <a:spLocks noChangeArrowheads="1"/>
              </p:cNvSpPr>
              <p:nvPr/>
            </p:nvSpPr>
            <p:spPr bwMode="auto">
              <a:xfrm>
                <a:off x="2987824"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9</a:t>
                </a:r>
              </a:p>
            </p:txBody>
          </p:sp>
          <p:sp>
            <p:nvSpPr>
              <p:cNvPr id="17507" name="Rectangle 1103"/>
              <p:cNvSpPr>
                <a:spLocks noChangeArrowheads="1"/>
              </p:cNvSpPr>
              <p:nvPr/>
            </p:nvSpPr>
            <p:spPr bwMode="auto">
              <a:xfrm>
                <a:off x="2987824" y="1885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a:t>
                </a:r>
              </a:p>
            </p:txBody>
          </p:sp>
          <p:sp>
            <p:nvSpPr>
              <p:cNvPr id="17508" name="Rectangle 1104"/>
              <p:cNvSpPr>
                <a:spLocks noChangeArrowheads="1"/>
              </p:cNvSpPr>
              <p:nvPr/>
            </p:nvSpPr>
            <p:spPr bwMode="auto">
              <a:xfrm>
                <a:off x="2987824"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23</a:t>
                </a:r>
              </a:p>
            </p:txBody>
          </p:sp>
        </p:grpSp>
        <p:grpSp>
          <p:nvGrpSpPr>
            <p:cNvPr id="17473" name="Group 7"/>
            <p:cNvGrpSpPr>
              <a:grpSpLocks/>
            </p:cNvGrpSpPr>
            <p:nvPr/>
          </p:nvGrpSpPr>
          <p:grpSpPr bwMode="auto">
            <a:xfrm>
              <a:off x="4211960" y="1885950"/>
              <a:ext cx="228600" cy="1885950"/>
              <a:chOff x="4211960" y="1885950"/>
              <a:chExt cx="228600" cy="1885950"/>
            </a:xfrm>
          </p:grpSpPr>
          <p:sp>
            <p:nvSpPr>
              <p:cNvPr id="17500" name="Rectangle 1088"/>
              <p:cNvSpPr>
                <a:spLocks noChangeArrowheads="1"/>
              </p:cNvSpPr>
              <p:nvPr/>
            </p:nvSpPr>
            <p:spPr bwMode="auto">
              <a:xfrm>
                <a:off x="4211960"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17</a:t>
                </a:r>
              </a:p>
            </p:txBody>
          </p:sp>
          <p:sp>
            <p:nvSpPr>
              <p:cNvPr id="17501" name="Rectangle 1095"/>
              <p:cNvSpPr>
                <a:spLocks noChangeArrowheads="1"/>
              </p:cNvSpPr>
              <p:nvPr/>
            </p:nvSpPr>
            <p:spPr bwMode="auto">
              <a:xfrm>
                <a:off x="4211960"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10</a:t>
                </a:r>
              </a:p>
            </p:txBody>
          </p:sp>
          <p:sp>
            <p:nvSpPr>
              <p:cNvPr id="17502" name="Rectangle 1102"/>
              <p:cNvSpPr>
                <a:spLocks noChangeArrowheads="1"/>
              </p:cNvSpPr>
              <p:nvPr/>
            </p:nvSpPr>
            <p:spPr bwMode="auto">
              <a:xfrm>
                <a:off x="4211960" y="1885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3</a:t>
                </a:r>
              </a:p>
            </p:txBody>
          </p:sp>
          <p:sp>
            <p:nvSpPr>
              <p:cNvPr id="17503" name="Rectangle 1105"/>
              <p:cNvSpPr>
                <a:spLocks noChangeArrowheads="1"/>
              </p:cNvSpPr>
              <p:nvPr/>
            </p:nvSpPr>
            <p:spPr bwMode="auto">
              <a:xfrm>
                <a:off x="4211960"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24</a:t>
                </a:r>
              </a:p>
            </p:txBody>
          </p:sp>
        </p:grpSp>
        <p:grpSp>
          <p:nvGrpSpPr>
            <p:cNvPr id="17474" name="Group 8"/>
            <p:cNvGrpSpPr>
              <a:grpSpLocks/>
            </p:cNvGrpSpPr>
            <p:nvPr/>
          </p:nvGrpSpPr>
          <p:grpSpPr bwMode="auto">
            <a:xfrm>
              <a:off x="5495528" y="1885950"/>
              <a:ext cx="228600" cy="1885950"/>
              <a:chOff x="5495528" y="1885950"/>
              <a:chExt cx="228600" cy="1885950"/>
            </a:xfrm>
          </p:grpSpPr>
          <p:sp>
            <p:nvSpPr>
              <p:cNvPr id="17496" name="Rectangle 1087"/>
              <p:cNvSpPr>
                <a:spLocks noChangeArrowheads="1"/>
              </p:cNvSpPr>
              <p:nvPr/>
            </p:nvSpPr>
            <p:spPr bwMode="auto">
              <a:xfrm>
                <a:off x="5495528"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18</a:t>
                </a:r>
              </a:p>
            </p:txBody>
          </p:sp>
          <p:sp>
            <p:nvSpPr>
              <p:cNvPr id="17497" name="Rectangle 1094"/>
              <p:cNvSpPr>
                <a:spLocks noChangeArrowheads="1"/>
              </p:cNvSpPr>
              <p:nvPr/>
            </p:nvSpPr>
            <p:spPr bwMode="auto">
              <a:xfrm>
                <a:off x="5495528"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11</a:t>
                </a:r>
              </a:p>
            </p:txBody>
          </p:sp>
          <p:sp>
            <p:nvSpPr>
              <p:cNvPr id="17498" name="Rectangle 1101"/>
              <p:cNvSpPr>
                <a:spLocks noChangeArrowheads="1"/>
              </p:cNvSpPr>
              <p:nvPr/>
            </p:nvSpPr>
            <p:spPr bwMode="auto">
              <a:xfrm>
                <a:off x="5495528" y="1885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4</a:t>
                </a:r>
              </a:p>
            </p:txBody>
          </p:sp>
          <p:sp>
            <p:nvSpPr>
              <p:cNvPr id="17499" name="Rectangle 1106"/>
              <p:cNvSpPr>
                <a:spLocks noChangeArrowheads="1"/>
              </p:cNvSpPr>
              <p:nvPr/>
            </p:nvSpPr>
            <p:spPr bwMode="auto">
              <a:xfrm>
                <a:off x="5495528"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25</a:t>
                </a:r>
              </a:p>
            </p:txBody>
          </p:sp>
        </p:grpSp>
        <p:grpSp>
          <p:nvGrpSpPr>
            <p:cNvPr id="17475" name="Group 3"/>
            <p:cNvGrpSpPr>
              <a:grpSpLocks/>
            </p:cNvGrpSpPr>
            <p:nvPr/>
          </p:nvGrpSpPr>
          <p:grpSpPr bwMode="auto">
            <a:xfrm>
              <a:off x="6719664" y="1885950"/>
              <a:ext cx="228600" cy="1885950"/>
              <a:chOff x="6629400" y="1885950"/>
              <a:chExt cx="228600" cy="1885950"/>
            </a:xfrm>
          </p:grpSpPr>
          <p:sp>
            <p:nvSpPr>
              <p:cNvPr id="17492" name="Rectangle 1086"/>
              <p:cNvSpPr>
                <a:spLocks noChangeArrowheads="1"/>
              </p:cNvSpPr>
              <p:nvPr/>
            </p:nvSpPr>
            <p:spPr bwMode="auto">
              <a:xfrm>
                <a:off x="6629400"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19</a:t>
                </a:r>
              </a:p>
            </p:txBody>
          </p:sp>
          <p:sp>
            <p:nvSpPr>
              <p:cNvPr id="17493" name="Rectangle 1093"/>
              <p:cNvSpPr>
                <a:spLocks noChangeArrowheads="1"/>
              </p:cNvSpPr>
              <p:nvPr/>
            </p:nvSpPr>
            <p:spPr bwMode="auto">
              <a:xfrm>
                <a:off x="6629400"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12</a:t>
                </a:r>
              </a:p>
            </p:txBody>
          </p:sp>
          <p:sp>
            <p:nvSpPr>
              <p:cNvPr id="17494" name="Rectangle 1100"/>
              <p:cNvSpPr>
                <a:spLocks noChangeArrowheads="1"/>
              </p:cNvSpPr>
              <p:nvPr/>
            </p:nvSpPr>
            <p:spPr bwMode="auto">
              <a:xfrm>
                <a:off x="6629400" y="1885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5</a:t>
                </a:r>
              </a:p>
            </p:txBody>
          </p:sp>
          <p:sp>
            <p:nvSpPr>
              <p:cNvPr id="17495" name="Rectangle 1107"/>
              <p:cNvSpPr>
                <a:spLocks noChangeArrowheads="1"/>
              </p:cNvSpPr>
              <p:nvPr/>
            </p:nvSpPr>
            <p:spPr bwMode="auto">
              <a:xfrm>
                <a:off x="6629400"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26</a:t>
                </a:r>
              </a:p>
            </p:txBody>
          </p:sp>
        </p:grpSp>
        <p:grpSp>
          <p:nvGrpSpPr>
            <p:cNvPr id="17476" name="Group 5"/>
            <p:cNvGrpSpPr>
              <a:grpSpLocks/>
            </p:cNvGrpSpPr>
            <p:nvPr/>
          </p:nvGrpSpPr>
          <p:grpSpPr bwMode="auto">
            <a:xfrm>
              <a:off x="7943800" y="1885950"/>
              <a:ext cx="228600" cy="1885950"/>
              <a:chOff x="7924800" y="1885950"/>
              <a:chExt cx="228600" cy="1885950"/>
            </a:xfrm>
          </p:grpSpPr>
          <p:sp>
            <p:nvSpPr>
              <p:cNvPr id="17488" name="Rectangle 1085"/>
              <p:cNvSpPr>
                <a:spLocks noChangeArrowheads="1"/>
              </p:cNvSpPr>
              <p:nvPr/>
            </p:nvSpPr>
            <p:spPr bwMode="auto">
              <a:xfrm>
                <a:off x="7924800"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20</a:t>
                </a:r>
              </a:p>
            </p:txBody>
          </p:sp>
          <p:sp>
            <p:nvSpPr>
              <p:cNvPr id="17489" name="Rectangle 1092"/>
              <p:cNvSpPr>
                <a:spLocks noChangeArrowheads="1"/>
              </p:cNvSpPr>
              <p:nvPr/>
            </p:nvSpPr>
            <p:spPr bwMode="auto">
              <a:xfrm>
                <a:off x="7924800"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13</a:t>
                </a:r>
              </a:p>
            </p:txBody>
          </p:sp>
          <p:sp>
            <p:nvSpPr>
              <p:cNvPr id="17490" name="Rectangle 1099"/>
              <p:cNvSpPr>
                <a:spLocks noChangeArrowheads="1"/>
              </p:cNvSpPr>
              <p:nvPr/>
            </p:nvSpPr>
            <p:spPr bwMode="auto">
              <a:xfrm>
                <a:off x="7924800" y="1885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6</a:t>
                </a:r>
              </a:p>
            </p:txBody>
          </p:sp>
          <p:sp>
            <p:nvSpPr>
              <p:cNvPr id="17491" name="Rectangle 1108"/>
              <p:cNvSpPr>
                <a:spLocks noChangeArrowheads="1"/>
              </p:cNvSpPr>
              <p:nvPr/>
            </p:nvSpPr>
            <p:spPr bwMode="auto">
              <a:xfrm>
                <a:off x="7924800"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27</a:t>
                </a:r>
              </a:p>
            </p:txBody>
          </p:sp>
        </p:grpSp>
        <p:grpSp>
          <p:nvGrpSpPr>
            <p:cNvPr id="17477" name="Group 2"/>
            <p:cNvGrpSpPr>
              <a:grpSpLocks/>
            </p:cNvGrpSpPr>
            <p:nvPr/>
          </p:nvGrpSpPr>
          <p:grpSpPr bwMode="auto">
            <a:xfrm>
              <a:off x="1751112" y="1885950"/>
              <a:ext cx="228600" cy="2457450"/>
              <a:chOff x="1684040" y="1885950"/>
              <a:chExt cx="228600" cy="2457450"/>
            </a:xfrm>
          </p:grpSpPr>
          <p:sp>
            <p:nvSpPr>
              <p:cNvPr id="17483" name="Rectangle 1083"/>
              <p:cNvSpPr>
                <a:spLocks noChangeArrowheads="1"/>
              </p:cNvSpPr>
              <p:nvPr/>
            </p:nvSpPr>
            <p:spPr bwMode="auto">
              <a:xfrm>
                <a:off x="1684040" y="1885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a:t>
                </a:r>
              </a:p>
            </p:txBody>
          </p:sp>
          <p:sp>
            <p:nvSpPr>
              <p:cNvPr id="17484" name="Rectangle 1091"/>
              <p:cNvSpPr>
                <a:spLocks noChangeArrowheads="1"/>
              </p:cNvSpPr>
              <p:nvPr/>
            </p:nvSpPr>
            <p:spPr bwMode="auto">
              <a:xfrm>
                <a:off x="1684040"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15</a:t>
                </a:r>
              </a:p>
            </p:txBody>
          </p:sp>
          <p:sp>
            <p:nvSpPr>
              <p:cNvPr id="17485" name="Rectangle 1097"/>
              <p:cNvSpPr>
                <a:spLocks noChangeArrowheads="1"/>
              </p:cNvSpPr>
              <p:nvPr/>
            </p:nvSpPr>
            <p:spPr bwMode="auto">
              <a:xfrm>
                <a:off x="1684040"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8</a:t>
                </a:r>
              </a:p>
            </p:txBody>
          </p:sp>
          <p:sp>
            <p:nvSpPr>
              <p:cNvPr id="17486" name="Rectangle 1109"/>
              <p:cNvSpPr>
                <a:spLocks noChangeArrowheads="1"/>
              </p:cNvSpPr>
              <p:nvPr/>
            </p:nvSpPr>
            <p:spPr bwMode="auto">
              <a:xfrm>
                <a:off x="1684040"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22</a:t>
                </a:r>
              </a:p>
            </p:txBody>
          </p:sp>
          <p:sp>
            <p:nvSpPr>
              <p:cNvPr id="17487" name="Rectangle 1110"/>
              <p:cNvSpPr>
                <a:spLocks noChangeArrowheads="1"/>
              </p:cNvSpPr>
              <p:nvPr/>
            </p:nvSpPr>
            <p:spPr bwMode="auto">
              <a:xfrm>
                <a:off x="1684040" y="4171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29</a:t>
                </a:r>
              </a:p>
            </p:txBody>
          </p:sp>
        </p:grpSp>
        <p:grpSp>
          <p:nvGrpSpPr>
            <p:cNvPr id="17478" name="Group 6"/>
            <p:cNvGrpSpPr>
              <a:grpSpLocks/>
            </p:cNvGrpSpPr>
            <p:nvPr/>
          </p:nvGrpSpPr>
          <p:grpSpPr bwMode="auto">
            <a:xfrm>
              <a:off x="526976" y="2457450"/>
              <a:ext cx="228600" cy="1885950"/>
              <a:chOff x="526976" y="2457450"/>
              <a:chExt cx="228600" cy="1885950"/>
            </a:xfrm>
          </p:grpSpPr>
          <p:sp>
            <p:nvSpPr>
              <p:cNvPr id="17479" name="Rectangle 1089"/>
              <p:cNvSpPr>
                <a:spLocks noChangeArrowheads="1"/>
              </p:cNvSpPr>
              <p:nvPr/>
            </p:nvSpPr>
            <p:spPr bwMode="auto">
              <a:xfrm>
                <a:off x="526976" y="3028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14</a:t>
                </a:r>
              </a:p>
            </p:txBody>
          </p:sp>
          <p:sp>
            <p:nvSpPr>
              <p:cNvPr id="17480" name="Rectangle 1098"/>
              <p:cNvSpPr>
                <a:spLocks noChangeArrowheads="1"/>
              </p:cNvSpPr>
              <p:nvPr/>
            </p:nvSpPr>
            <p:spPr bwMode="auto">
              <a:xfrm>
                <a:off x="526976" y="2457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7</a:t>
                </a:r>
              </a:p>
            </p:txBody>
          </p:sp>
          <p:sp>
            <p:nvSpPr>
              <p:cNvPr id="17481" name="Rectangle 1111"/>
              <p:cNvSpPr>
                <a:spLocks noChangeArrowheads="1"/>
              </p:cNvSpPr>
              <p:nvPr/>
            </p:nvSpPr>
            <p:spPr bwMode="auto">
              <a:xfrm>
                <a:off x="526976" y="36004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21</a:t>
                </a:r>
              </a:p>
            </p:txBody>
          </p:sp>
          <p:sp>
            <p:nvSpPr>
              <p:cNvPr id="17482" name="Rectangle 1112"/>
              <p:cNvSpPr>
                <a:spLocks noChangeArrowheads="1"/>
              </p:cNvSpPr>
              <p:nvPr/>
            </p:nvSpPr>
            <p:spPr bwMode="auto">
              <a:xfrm>
                <a:off x="526976" y="4171950"/>
                <a:ext cx="228600" cy="171450"/>
              </a:xfrm>
              <a:prstGeom prst="rect">
                <a:avLst/>
              </a:prstGeom>
              <a:solidFill>
                <a:srgbClr val="003399"/>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050">
                    <a:solidFill>
                      <a:srgbClr val="FFFF00"/>
                    </a:solidFill>
                    <a:latin typeface="Tw Cen MT" pitchFamily="34" charset="0"/>
                  </a:rPr>
                  <a:t>28</a:t>
                </a:r>
              </a:p>
            </p:txBody>
          </p:sp>
        </p:grpSp>
      </p:grpSp>
      <p:sp>
        <p:nvSpPr>
          <p:cNvPr id="36" name="Text Box 2"/>
          <p:cNvSpPr txBox="1">
            <a:spLocks noChangeArrowheads="1"/>
          </p:cNvSpPr>
          <p:nvPr/>
        </p:nvSpPr>
        <p:spPr bwMode="auto">
          <a:xfrm>
            <a:off x="3016790" y="341668"/>
            <a:ext cx="2257424" cy="438582"/>
          </a:xfrm>
          <a:prstGeom prst="rect">
            <a:avLst/>
          </a:prstGeom>
          <a:solidFill>
            <a:srgbClr val="0070C0"/>
          </a:solidFill>
          <a:ln w="9525">
            <a:noFill/>
            <a:miter lim="800000"/>
            <a:headEnd/>
            <a:tailEnd/>
          </a:ln>
        </p:spPr>
        <p:txBody>
          <a:bodyPr wrap="square">
            <a:spAutoFit/>
          </a:bodyPr>
          <a:lstStyle/>
          <a:p>
            <a:pPr>
              <a:defRPr/>
            </a:pPr>
            <a:r>
              <a:rPr lang="en-US" sz="2250" b="1" dirty="0">
                <a:solidFill>
                  <a:schemeClr val="bg1"/>
                </a:solidFill>
                <a:latin typeface="Humanst521 BT" pitchFamily="34" charset="0"/>
              </a:rPr>
              <a:t>THE DEAL</a:t>
            </a:r>
          </a:p>
        </p:txBody>
      </p:sp>
      <p:graphicFrame>
        <p:nvGraphicFramePr>
          <p:cNvPr id="47" name="Group 1026"/>
          <p:cNvGraphicFramePr>
            <a:graphicFrameLocks noGrp="1"/>
          </p:cNvGraphicFramePr>
          <p:nvPr/>
        </p:nvGraphicFramePr>
        <p:xfrm>
          <a:off x="1358505" y="1314450"/>
          <a:ext cx="6426995" cy="3475038"/>
        </p:xfrm>
        <a:graphic>
          <a:graphicData uri="http://schemas.openxmlformats.org/drawingml/2006/table">
            <a:tbl>
              <a:tblPr/>
              <a:tblGrid>
                <a:gridCol w="917972">
                  <a:extLst>
                    <a:ext uri="{9D8B030D-6E8A-4147-A177-3AD203B41FA5}">
                      <a16:colId xmlns:a16="http://schemas.microsoft.com/office/drawing/2014/main" val="20000"/>
                    </a:ext>
                  </a:extLst>
                </a:gridCol>
                <a:gridCol w="917972">
                  <a:extLst>
                    <a:ext uri="{9D8B030D-6E8A-4147-A177-3AD203B41FA5}">
                      <a16:colId xmlns:a16="http://schemas.microsoft.com/office/drawing/2014/main" val="20001"/>
                    </a:ext>
                  </a:extLst>
                </a:gridCol>
                <a:gridCol w="917972">
                  <a:extLst>
                    <a:ext uri="{9D8B030D-6E8A-4147-A177-3AD203B41FA5}">
                      <a16:colId xmlns:a16="http://schemas.microsoft.com/office/drawing/2014/main" val="20002"/>
                    </a:ext>
                  </a:extLst>
                </a:gridCol>
                <a:gridCol w="919163">
                  <a:extLst>
                    <a:ext uri="{9D8B030D-6E8A-4147-A177-3AD203B41FA5}">
                      <a16:colId xmlns:a16="http://schemas.microsoft.com/office/drawing/2014/main" val="20003"/>
                    </a:ext>
                  </a:extLst>
                </a:gridCol>
                <a:gridCol w="917972">
                  <a:extLst>
                    <a:ext uri="{9D8B030D-6E8A-4147-A177-3AD203B41FA5}">
                      <a16:colId xmlns:a16="http://schemas.microsoft.com/office/drawing/2014/main" val="20004"/>
                    </a:ext>
                  </a:extLst>
                </a:gridCol>
                <a:gridCol w="917972">
                  <a:extLst>
                    <a:ext uri="{9D8B030D-6E8A-4147-A177-3AD203B41FA5}">
                      <a16:colId xmlns:a16="http://schemas.microsoft.com/office/drawing/2014/main" val="20005"/>
                    </a:ext>
                  </a:extLst>
                </a:gridCol>
                <a:gridCol w="917972">
                  <a:extLst>
                    <a:ext uri="{9D8B030D-6E8A-4147-A177-3AD203B41FA5}">
                      <a16:colId xmlns:a16="http://schemas.microsoft.com/office/drawing/2014/main" val="20006"/>
                    </a:ext>
                  </a:extLst>
                </a:gridCol>
              </a:tblGrid>
              <a:tr h="5715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Arial" pitchFamily="34" charset="0"/>
                        </a:rPr>
                        <a:t>Sun</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Arial" pitchFamily="34" charset="0"/>
                        </a:rPr>
                        <a:t>Mon</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Tue</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Wed</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Thu</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Fri</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Sat</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715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bg1"/>
                        </a:solidFill>
                        <a:effectLst/>
                        <a:latin typeface="Arial" pitchFamily="34" charset="0"/>
                      </a:endParaRP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1</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2</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4</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Arial" pitchFamily="34" charset="0"/>
                        </a:rPr>
                        <a:t>8</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16</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32</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5715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64</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solidFill>
                          <a:effectLst/>
                          <a:latin typeface="Arial" pitchFamily="34" charset="0"/>
                        </a:rPr>
                        <a:t>128</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256</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512</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1,024</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2,048</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4,096</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2"/>
                  </a:ext>
                </a:extLst>
              </a:tr>
              <a:tr h="5715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8,192</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16,384</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32,768</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65,536</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131,072</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262,144</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Calibri" pitchFamily="34" charset="0"/>
                        </a:rPr>
                        <a:t>524,288</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3"/>
                  </a:ext>
                </a:extLst>
              </a:tr>
              <a:tr h="57150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10,48,576</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20,97,152</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41,94,304</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83,88,608</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1.67 Crores</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3.35 Crores</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6.71 Crores</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4"/>
                  </a:ext>
                </a:extLst>
              </a:tr>
              <a:tr h="6175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13.42 Crores  </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26.84 Crores</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solidFill>
                          <a:effectLst/>
                          <a:latin typeface="Arial" pitchFamily="34" charset="0"/>
                        </a:rPr>
                        <a:t>53.68 Crores</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bg1"/>
                        </a:solidFill>
                        <a:effectLst/>
                        <a:latin typeface="Arial" pitchFamily="34" charset="0"/>
                      </a:endParaRP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grid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Calibri" pitchFamily="34" charset="0"/>
                        </a:rPr>
                        <a:t>Total = </a:t>
                      </a:r>
                      <a:r>
                        <a:rPr kumimoji="0" lang="en-US" altLang="en-US" sz="1800" b="0" i="0" u="none" strike="noStrike" cap="none" normalizeH="0" baseline="0" dirty="0" err="1">
                          <a:ln>
                            <a:noFill/>
                          </a:ln>
                          <a:solidFill>
                            <a:schemeClr val="bg1"/>
                          </a:solidFill>
                          <a:effectLst/>
                          <a:latin typeface="Calibri" pitchFamily="34" charset="0"/>
                        </a:rPr>
                        <a:t>Rs</a:t>
                      </a:r>
                      <a:r>
                        <a:rPr kumimoji="0" lang="en-US" altLang="en-US" sz="1800" b="0" i="0" u="none" strike="noStrike" cap="none" normalizeH="0" baseline="0" dirty="0">
                          <a:ln>
                            <a:noFill/>
                          </a:ln>
                          <a:solidFill>
                            <a:schemeClr val="bg1"/>
                          </a:solidFill>
                          <a:effectLst/>
                          <a:latin typeface="Calibri" pitchFamily="34" charset="0"/>
                        </a:rPr>
                        <a:t>. 1,07,37,41,823</a:t>
                      </a:r>
                    </a:p>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Calibri" pitchFamily="34" charset="0"/>
                        </a:rPr>
                        <a:t>(107 </a:t>
                      </a:r>
                      <a:r>
                        <a:rPr kumimoji="0" lang="en-US" altLang="en-US" sz="1800" b="0" i="0" u="none" strike="noStrike" cap="none" normalizeH="0" baseline="0" dirty="0" err="1">
                          <a:ln>
                            <a:noFill/>
                          </a:ln>
                          <a:solidFill>
                            <a:schemeClr val="bg1"/>
                          </a:solidFill>
                          <a:effectLst/>
                          <a:latin typeface="Calibri" pitchFamily="34" charset="0"/>
                        </a:rPr>
                        <a:t>crores</a:t>
                      </a:r>
                      <a:r>
                        <a:rPr kumimoji="0" lang="en-US" altLang="en-US" sz="1800" b="0" i="0" u="none" strike="noStrike" cap="none" normalizeH="0" baseline="0" dirty="0">
                          <a:ln>
                            <a:noFill/>
                          </a:ln>
                          <a:solidFill>
                            <a:schemeClr val="bg1"/>
                          </a:solidFill>
                          <a:effectLst/>
                          <a:latin typeface="Calibri" pitchFamily="34" charset="0"/>
                        </a:rPr>
                        <a:t> – 30 </a:t>
                      </a:r>
                      <a:r>
                        <a:rPr kumimoji="0" lang="en-US" altLang="en-US" sz="1800" b="0" i="0" u="none" strike="noStrike" cap="none" normalizeH="0" baseline="0" dirty="0" err="1">
                          <a:ln>
                            <a:noFill/>
                          </a:ln>
                          <a:solidFill>
                            <a:schemeClr val="bg1"/>
                          </a:solidFill>
                          <a:effectLst/>
                          <a:latin typeface="Calibri" pitchFamily="34" charset="0"/>
                        </a:rPr>
                        <a:t>crores</a:t>
                      </a:r>
                      <a:r>
                        <a:rPr kumimoji="0" lang="en-US" altLang="en-US" sz="1800" b="0" i="0" u="none" strike="noStrike" cap="none" normalizeH="0" baseline="0" dirty="0">
                          <a:ln>
                            <a:noFill/>
                          </a:ln>
                          <a:solidFill>
                            <a:schemeClr val="bg1"/>
                          </a:solidFill>
                          <a:effectLst/>
                          <a:latin typeface="Calibri" pitchFamily="34" charset="0"/>
                        </a:rPr>
                        <a:t>) </a:t>
                      </a:r>
                    </a:p>
                  </a:txBody>
                  <a:tcPr marL="34292" marR="34292" marT="34293" marB="3429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5129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4*#ppt_w"/>
                                          </p:val>
                                        </p:tav>
                                        <p:tav tm="100000">
                                          <p:val>
                                            <p:strVal val="#ppt_w"/>
                                          </p:val>
                                        </p:tav>
                                      </p:tavLst>
                                    </p:anim>
                                    <p:anim calcmode="lin" valueType="num">
                                      <p:cBhvr>
                                        <p:cTn id="8" dur="500" fill="hold"/>
                                        <p:tgtEl>
                                          <p:spTgt spid="3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p:txBody>
          <a:bodyPr/>
          <a:lstStyle/>
          <a:p>
            <a:endParaRPr lang="en-IN"/>
          </a:p>
        </p:txBody>
      </p:sp>
      <p:pic>
        <p:nvPicPr>
          <p:cNvPr id="4" name="Picture 2" descr="http://investorji.in/wp-content/uploads/2015/03/the-power-of-compound-interest-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203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ushil\Desktop\ISF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181" y="4873"/>
            <a:ext cx="1214438" cy="108585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4"/>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B5DBBD8-02F1-401F-B281-72079D8B1721}" type="datetime3">
              <a:rPr lang="en-US" altLang="en-US" smtClean="0"/>
              <a:pPr>
                <a:defRPr/>
              </a:pPr>
              <a:t>1 February 2020</a:t>
            </a:fld>
            <a:endParaRPr lang="en-US" altLang="en-US"/>
          </a:p>
        </p:txBody>
      </p:sp>
      <p:sp>
        <p:nvSpPr>
          <p:cNvPr id="7" name="Footer Placeholder 6"/>
          <p:cNvSpPr>
            <a:spLocks noGrp="1"/>
          </p:cNvSpPr>
          <p:nvPr>
            <p:ph type="ftr" sz="quarter" idx="15"/>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a:t>www.isfm.co.in</a:t>
            </a:r>
          </a:p>
        </p:txBody>
      </p:sp>
      <p:sp>
        <p:nvSpPr>
          <p:cNvPr id="8" name="Slide Number Placeholder 7"/>
          <p:cNvSpPr>
            <a:spLocks noGrp="1"/>
          </p:cNvSpPr>
          <p:nvPr>
            <p:ph type="sldNum" sz="quarter" idx="16"/>
          </p:nvPr>
        </p:nvSpPr>
        <p:spPr>
          <a:xfrm>
            <a:off x="6553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3FEDE55-AD64-4A6C-AA5F-1E60A0710311}" type="slidenum">
              <a:rPr lang="en-US" altLang="en-US" smtClean="0"/>
              <a:pPr>
                <a:defRPr/>
              </a:pPr>
              <a:t>44</a:t>
            </a:fld>
            <a:endParaRPr lang="en-US" altLang="en-US" sz="900">
              <a:solidFill>
                <a:srgbClr val="898989"/>
              </a:solidFill>
            </a:endParaRPr>
          </a:p>
        </p:txBody>
      </p:sp>
    </p:spTree>
    <p:extLst>
      <p:ext uri="{BB962C8B-B14F-4D97-AF65-F5344CB8AC3E}">
        <p14:creationId xmlns:p14="http://schemas.microsoft.com/office/powerpoint/2010/main" val="1811845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pPr>
              <a:defRPr/>
            </a:pPr>
            <a:fld id="{374E83CB-D969-4CFF-9D48-581B11729A51}" type="slidenum">
              <a:rPr lang="en-US" smtClean="0">
                <a:solidFill>
                  <a:prstClr val="black">
                    <a:tint val="75000"/>
                  </a:prstClr>
                </a:solidFill>
              </a:rPr>
              <a:pPr>
                <a:defRPr/>
              </a:pPr>
              <a:t>45</a:t>
            </a:fld>
            <a:endParaRPr lang="en-US" dirty="0">
              <a:solidFill>
                <a:prstClr val="black">
                  <a:tint val="75000"/>
                </a:prstClr>
              </a:solidFill>
            </a:endParaRPr>
          </a:p>
        </p:txBody>
      </p:sp>
      <p:sp>
        <p:nvSpPr>
          <p:cNvPr id="5" name="TextBox 4"/>
          <p:cNvSpPr txBox="1">
            <a:spLocks noChangeArrowheads="1"/>
          </p:cNvSpPr>
          <p:nvPr/>
        </p:nvSpPr>
        <p:spPr bwMode="auto">
          <a:xfrm>
            <a:off x="2225279" y="2787650"/>
            <a:ext cx="1428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50" b="1"/>
              <a:t>Ram </a:t>
            </a:r>
          </a:p>
        </p:txBody>
      </p:sp>
      <p:sp>
        <p:nvSpPr>
          <p:cNvPr id="6" name="TextBox 5"/>
          <p:cNvSpPr txBox="1">
            <a:spLocks noChangeArrowheads="1"/>
          </p:cNvSpPr>
          <p:nvPr/>
        </p:nvSpPr>
        <p:spPr bwMode="auto">
          <a:xfrm>
            <a:off x="5543550" y="2787650"/>
            <a:ext cx="1428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50" b="1"/>
              <a:t>Sham </a:t>
            </a:r>
          </a:p>
        </p:txBody>
      </p:sp>
      <p:sp>
        <p:nvSpPr>
          <p:cNvPr id="7" name="TextBox 6"/>
          <p:cNvSpPr txBox="1">
            <a:spLocks noChangeArrowheads="1"/>
          </p:cNvSpPr>
          <p:nvPr/>
        </p:nvSpPr>
        <p:spPr bwMode="auto">
          <a:xfrm>
            <a:off x="1494236" y="3632200"/>
            <a:ext cx="56697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500" b="1" dirty="0"/>
              <a:t>Ram and sham both aged 25 years  want to retire at the age of 55 ,</a:t>
            </a:r>
          </a:p>
          <a:p>
            <a:pPr eaLnBrk="1" hangingPunct="1"/>
            <a:r>
              <a:rPr lang="en-US" sz="1500" b="1" dirty="0"/>
              <a:t>for which they want to make investment for happy retired life. </a:t>
            </a:r>
          </a:p>
        </p:txBody>
      </p:sp>
      <p:pic>
        <p:nvPicPr>
          <p:cNvPr id="15" name="Picture 7" descr="D:\data backup\Projects\individual\SanjayD\croupi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585" y="1112838"/>
            <a:ext cx="160496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D:\data backup\Projects\individual\SanjayD\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885" y="1112838"/>
            <a:ext cx="160496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214439" y="73026"/>
            <a:ext cx="4383881" cy="346249"/>
          </a:xfrm>
          <a:prstGeom prst="rect">
            <a:avLst/>
          </a:prstGeom>
          <a:noFill/>
          <a:effectLst>
            <a:outerShdw blurRad="63500" sx="102000" sy="102000" algn="ctr" rotWithShape="0">
              <a:prstClr val="black">
                <a:alpha val="40000"/>
              </a:prstClr>
            </a:outerShdw>
          </a:effectLst>
        </p:spPr>
        <p:txBody>
          <a:bodyPr>
            <a:spAutoFit/>
          </a:bodyPr>
          <a:lstStyle/>
          <a:p>
            <a:pPr>
              <a:defRPr/>
            </a:pPr>
            <a:r>
              <a:rPr lang="en-US" sz="1650" b="1" dirty="0">
                <a:solidFill>
                  <a:prstClr val="white"/>
                </a:solidFill>
              </a:rPr>
              <a:t>Achieving Financial Goal</a:t>
            </a:r>
            <a:endParaRPr lang="en-IN" sz="1650" b="1" dirty="0">
              <a:solidFill>
                <a:prstClr val="white"/>
              </a:solidFill>
            </a:endParaRPr>
          </a:p>
        </p:txBody>
      </p:sp>
      <p:sp>
        <p:nvSpPr>
          <p:cNvPr id="48137" name="Rectangle 13"/>
          <p:cNvSpPr>
            <a:spLocks noChangeArrowheads="1"/>
          </p:cNvSpPr>
          <p:nvPr/>
        </p:nvSpPr>
        <p:spPr bwMode="auto">
          <a:xfrm>
            <a:off x="1291830" y="573088"/>
            <a:ext cx="198176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50" b="1">
                <a:solidFill>
                  <a:srgbClr val="C00000"/>
                </a:solidFill>
              </a:rPr>
              <a:t>Benefit of starting early :</a:t>
            </a:r>
          </a:p>
        </p:txBody>
      </p:sp>
      <p:sp>
        <p:nvSpPr>
          <p:cNvPr id="17" name="Rounded Rectangle 16"/>
          <p:cNvSpPr/>
          <p:nvPr/>
        </p:nvSpPr>
        <p:spPr>
          <a:xfrm>
            <a:off x="1547664" y="3165816"/>
            <a:ext cx="2754306" cy="1188132"/>
          </a:xfrm>
          <a:prstGeom prst="roundRect">
            <a:avLst>
              <a:gd name="adj" fmla="val 8828"/>
            </a:avLst>
          </a:prstGeom>
          <a:gradFill>
            <a:gsLst>
              <a:gs pos="0">
                <a:srgbClr val="33CCFF"/>
              </a:gs>
              <a:gs pos="100000">
                <a:srgbClr val="00B0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solidFill>
                  <a:sysClr val="windowText" lastClr="000000"/>
                </a:solidFill>
              </a:rPr>
              <a:t>Ram starts investing at the age of  25. He Invests Rs.10,000 per month for 30 years in a fund earning 9% rate of return per annum.</a:t>
            </a:r>
          </a:p>
        </p:txBody>
      </p:sp>
      <p:sp>
        <p:nvSpPr>
          <p:cNvPr id="18" name="Rounded Rectangle 17"/>
          <p:cNvSpPr/>
          <p:nvPr/>
        </p:nvSpPr>
        <p:spPr>
          <a:xfrm>
            <a:off x="4862984" y="3165816"/>
            <a:ext cx="2754306" cy="1188132"/>
          </a:xfrm>
          <a:prstGeom prst="roundRect">
            <a:avLst>
              <a:gd name="adj" fmla="val 8828"/>
            </a:avLst>
          </a:prstGeom>
          <a:gradFill>
            <a:gsLst>
              <a:gs pos="0">
                <a:srgbClr val="33CCFF"/>
              </a:gs>
              <a:gs pos="100000">
                <a:srgbClr val="00B0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solidFill>
                  <a:sysClr val="windowText" lastClr="000000"/>
                </a:solidFill>
              </a:rPr>
              <a:t>Sham starts investing at the age of 40. He invests Rs.25,000 per month for 15 years in a fund earning 9% rate of return per annum.</a:t>
            </a:r>
          </a:p>
        </p:txBody>
      </p:sp>
      <p:sp>
        <p:nvSpPr>
          <p:cNvPr id="21" name="16-Point Star 20"/>
          <p:cNvSpPr/>
          <p:nvPr/>
        </p:nvSpPr>
        <p:spPr>
          <a:xfrm>
            <a:off x="3431704" y="789553"/>
            <a:ext cx="2166293" cy="1469354"/>
          </a:xfrm>
          <a:prstGeom prst="star16">
            <a:avLst/>
          </a:prstGeom>
          <a:gradFill flip="none" rotWithShape="1">
            <a:gsLst>
              <a:gs pos="0">
                <a:srgbClr val="FFC000"/>
              </a:gs>
              <a:gs pos="100000">
                <a:srgbClr val="FF6600"/>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b="1" dirty="0"/>
              <a:t>Ram creates more wealth than Sham by investing </a:t>
            </a:r>
          </a:p>
          <a:p>
            <a:pPr algn="ctr">
              <a:defRPr/>
            </a:pPr>
            <a:r>
              <a:rPr lang="en-US" sz="1200" b="1" dirty="0"/>
              <a:t>lesser amount</a:t>
            </a:r>
          </a:p>
        </p:txBody>
      </p:sp>
      <p:sp>
        <p:nvSpPr>
          <p:cNvPr id="22" name="Rounded Rectangle 21"/>
          <p:cNvSpPr/>
          <p:nvPr/>
        </p:nvSpPr>
        <p:spPr>
          <a:xfrm>
            <a:off x="1547664" y="3165816"/>
            <a:ext cx="2754306" cy="1188132"/>
          </a:xfrm>
          <a:prstGeom prst="roundRect">
            <a:avLst>
              <a:gd name="adj" fmla="val 8828"/>
            </a:avLst>
          </a:prstGeom>
          <a:gradFill>
            <a:gsLst>
              <a:gs pos="0">
                <a:srgbClr val="33CCFF"/>
              </a:gs>
              <a:gs pos="100000">
                <a:srgbClr val="00B0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350" b="1" dirty="0">
                <a:solidFill>
                  <a:sysClr val="windowText" lastClr="000000"/>
                </a:solidFill>
              </a:rPr>
              <a:t>Ram Creates Wealth of </a:t>
            </a:r>
          </a:p>
          <a:p>
            <a:pPr algn="ctr">
              <a:defRPr/>
            </a:pPr>
            <a:r>
              <a:rPr lang="en-IN" sz="1350" b="1" dirty="0">
                <a:solidFill>
                  <a:sysClr val="windowText" lastClr="000000"/>
                </a:solidFill>
              </a:rPr>
              <a:t>Rs. 1.84 </a:t>
            </a:r>
            <a:r>
              <a:rPr lang="en-IN" sz="1350" b="1" dirty="0" err="1">
                <a:solidFill>
                  <a:sysClr val="windowText" lastClr="000000"/>
                </a:solidFill>
              </a:rPr>
              <a:t>Crores</a:t>
            </a:r>
            <a:endParaRPr lang="en-IN" sz="1350" b="1" dirty="0">
              <a:solidFill>
                <a:sysClr val="windowText" lastClr="000000"/>
              </a:solidFill>
            </a:endParaRPr>
          </a:p>
          <a:p>
            <a:pPr algn="ctr">
              <a:defRPr/>
            </a:pPr>
            <a:r>
              <a:rPr lang="en-IN" sz="1350" b="1" dirty="0">
                <a:solidFill>
                  <a:sysClr val="windowText" lastClr="000000"/>
                </a:solidFill>
              </a:rPr>
              <a:t>by Investing  Rs.36 Lacs </a:t>
            </a:r>
          </a:p>
        </p:txBody>
      </p:sp>
      <p:sp>
        <p:nvSpPr>
          <p:cNvPr id="23" name="Rounded Rectangle 22"/>
          <p:cNvSpPr/>
          <p:nvPr/>
        </p:nvSpPr>
        <p:spPr>
          <a:xfrm>
            <a:off x="4862984" y="3165816"/>
            <a:ext cx="2754306" cy="1188132"/>
          </a:xfrm>
          <a:prstGeom prst="roundRect">
            <a:avLst>
              <a:gd name="adj" fmla="val 8828"/>
            </a:avLst>
          </a:prstGeom>
          <a:gradFill>
            <a:gsLst>
              <a:gs pos="0">
                <a:srgbClr val="33CCFF"/>
              </a:gs>
              <a:gs pos="100000">
                <a:srgbClr val="00B0F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350" b="1" dirty="0">
                <a:solidFill>
                  <a:sysClr val="windowText" lastClr="000000"/>
                </a:solidFill>
              </a:rPr>
              <a:t>Sham Creates Wealth of </a:t>
            </a:r>
          </a:p>
          <a:p>
            <a:pPr algn="ctr">
              <a:defRPr/>
            </a:pPr>
            <a:r>
              <a:rPr lang="en-IN" sz="1350" b="1" dirty="0">
                <a:solidFill>
                  <a:sysClr val="windowText" lastClr="000000"/>
                </a:solidFill>
              </a:rPr>
              <a:t>Rs. 95 </a:t>
            </a:r>
            <a:r>
              <a:rPr lang="en-IN" sz="1350" b="1" dirty="0" err="1">
                <a:solidFill>
                  <a:sysClr val="windowText" lastClr="000000"/>
                </a:solidFill>
              </a:rPr>
              <a:t>Lacs</a:t>
            </a:r>
            <a:r>
              <a:rPr lang="en-IN" sz="1350" b="1" dirty="0">
                <a:solidFill>
                  <a:sysClr val="windowText" lastClr="000000"/>
                </a:solidFill>
              </a:rPr>
              <a:t> </a:t>
            </a:r>
          </a:p>
          <a:p>
            <a:pPr algn="ctr">
              <a:defRPr/>
            </a:pPr>
            <a:r>
              <a:rPr lang="en-IN" sz="1350" b="1" dirty="0">
                <a:solidFill>
                  <a:sysClr val="windowText" lastClr="000000"/>
                </a:solidFill>
              </a:rPr>
              <a:t>by Investing Rs. 45 </a:t>
            </a:r>
            <a:r>
              <a:rPr lang="en-IN" sz="1350" b="1" dirty="0" err="1">
                <a:solidFill>
                  <a:sysClr val="windowText" lastClr="000000"/>
                </a:solidFill>
              </a:rPr>
              <a:t>Lacs</a:t>
            </a:r>
            <a:r>
              <a:rPr lang="en-IN" sz="1350" b="1" dirty="0">
                <a:solidFill>
                  <a:sysClr val="windowText" lastClr="000000"/>
                </a:solidFill>
              </a:rPr>
              <a:t> </a:t>
            </a:r>
          </a:p>
        </p:txBody>
      </p:sp>
      <p:sp>
        <p:nvSpPr>
          <p:cNvPr id="19" name="Rectangle 18"/>
          <p:cNvSpPr>
            <a:spLocks noChangeArrowheads="1"/>
          </p:cNvSpPr>
          <p:nvPr/>
        </p:nvSpPr>
        <p:spPr bwMode="auto">
          <a:xfrm>
            <a:off x="3665935" y="977901"/>
            <a:ext cx="16002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50" b="1" dirty="0"/>
              <a:t>Who do you</a:t>
            </a:r>
          </a:p>
          <a:p>
            <a:pPr algn="ctr"/>
            <a:r>
              <a:rPr lang="en-US" sz="1350" b="1" dirty="0"/>
              <a:t>think will create more wealth for</a:t>
            </a:r>
          </a:p>
          <a:p>
            <a:pPr algn="ctr"/>
            <a:r>
              <a:rPr lang="en-US" sz="1350" b="1" dirty="0"/>
              <a:t>their retirement</a:t>
            </a:r>
          </a:p>
          <a:p>
            <a:pPr algn="ctr"/>
            <a:r>
              <a:rPr lang="en-US" sz="1350" b="1" dirty="0"/>
              <a:t>at the Age of 55?</a:t>
            </a:r>
          </a:p>
        </p:txBody>
      </p:sp>
      <p:sp>
        <p:nvSpPr>
          <p:cNvPr id="24" name="TextBox 23"/>
          <p:cNvSpPr txBox="1">
            <a:spLocks noChangeArrowheads="1"/>
          </p:cNvSpPr>
          <p:nvPr/>
        </p:nvSpPr>
        <p:spPr bwMode="auto">
          <a:xfrm>
            <a:off x="2174081" y="4564064"/>
            <a:ext cx="4779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20000"/>
              </a:spcBef>
            </a:pPr>
            <a:r>
              <a:rPr lang="en-US" b="1">
                <a:solidFill>
                  <a:srgbClr val="00487E"/>
                </a:solidFill>
              </a:rPr>
              <a:t>Longer the term, higher the compounding effect</a:t>
            </a:r>
          </a:p>
        </p:txBody>
      </p:sp>
      <p:sp>
        <p:nvSpPr>
          <p:cNvPr id="3" name="Date Placeholder 2"/>
          <p:cNvSpPr>
            <a:spLocks noGrp="1"/>
          </p:cNvSpPr>
          <p:nvPr>
            <p:ph type="dt" sz="half" idx="10"/>
          </p:nvPr>
        </p:nvSpPr>
        <p:spPr/>
        <p:txBody>
          <a:bodyPr/>
          <a:lstStyle/>
          <a:p>
            <a:fld id="{3CA40475-8F71-4DEF-877A-EB6FB5DFA9AE}" type="datetime3">
              <a:rPr lang="en-US" smtClean="0"/>
              <a:t>1 February 2020</a:t>
            </a:fld>
            <a:endParaRPr lang="en-US" dirty="0"/>
          </a:p>
        </p:txBody>
      </p:sp>
      <p:sp>
        <p:nvSpPr>
          <p:cNvPr id="4" name="Footer Placeholder 3"/>
          <p:cNvSpPr>
            <a:spLocks noGrp="1"/>
          </p:cNvSpPr>
          <p:nvPr>
            <p:ph type="ftr" sz="quarter" idx="11"/>
          </p:nvPr>
        </p:nvSpPr>
        <p:spPr/>
        <p:txBody>
          <a:bodyPr/>
          <a:lstStyle/>
          <a:p>
            <a:r>
              <a:rPr lang="en-US"/>
              <a:t>www.isfm.co.in</a:t>
            </a:r>
            <a:endParaRPr lang="en-US" dirty="0"/>
          </a:p>
        </p:txBody>
      </p:sp>
      <p:pic>
        <p:nvPicPr>
          <p:cNvPr id="20" name="Picture 19">
            <a:extLst>
              <a:ext uri="{FF2B5EF4-FFF2-40B4-BE49-F238E27FC236}">
                <a16:creationId xmlns:a16="http://schemas.microsoft.com/office/drawing/2014/main" id="{A4BC72A2-4D72-4F3D-9BFB-F5CC897133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4941292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500"/>
                                        <p:tgtEl>
                                          <p:spTgt spid="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19" grpId="0"/>
      <p:bldP spid="19" grpId="1"/>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404472" y="924178"/>
            <a:ext cx="5062500" cy="47372"/>
            <a:chOff x="317500" y="3264370"/>
            <a:chExt cx="8400561" cy="84667"/>
          </a:xfrm>
          <a:effectLst>
            <a:outerShdw blurRad="50800" dist="38100" dir="5400000" algn="t" rotWithShape="0">
              <a:prstClr val="black">
                <a:alpha val="40000"/>
              </a:prstClr>
            </a:outerShdw>
          </a:effectLst>
        </p:grpSpPr>
        <p:sp>
          <p:nvSpPr>
            <p:cNvPr id="4" name="Rectangle 3"/>
            <p:cNvSpPr/>
            <p:nvPr/>
          </p:nvSpPr>
          <p:spPr>
            <a:xfrm>
              <a:off x="317500" y="3264370"/>
              <a:ext cx="2273300" cy="84667"/>
            </a:xfrm>
            <a:prstGeom prst="rect">
              <a:avLst/>
            </a:prstGeom>
            <a:solidFill>
              <a:srgbClr val="A26D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sp>
          <p:nvSpPr>
            <p:cNvPr id="5" name="Rectangle 4"/>
            <p:cNvSpPr/>
            <p:nvPr/>
          </p:nvSpPr>
          <p:spPr>
            <a:xfrm>
              <a:off x="2447191" y="3264370"/>
              <a:ext cx="170963" cy="84667"/>
            </a:xfrm>
            <a:prstGeom prst="rect">
              <a:avLst/>
            </a:prstGeom>
            <a:solidFill>
              <a:srgbClr val="A654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sp>
          <p:nvSpPr>
            <p:cNvPr id="6" name="Rectangle 5"/>
            <p:cNvSpPr/>
            <p:nvPr/>
          </p:nvSpPr>
          <p:spPr>
            <a:xfrm>
              <a:off x="2618154" y="3264370"/>
              <a:ext cx="1738923" cy="84667"/>
            </a:xfrm>
            <a:prstGeom prst="rect">
              <a:avLst/>
            </a:prstGeom>
            <a:solidFill>
              <a:srgbClr val="FDC1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sp>
          <p:nvSpPr>
            <p:cNvPr id="7" name="Rectangle 6"/>
            <p:cNvSpPr/>
            <p:nvPr/>
          </p:nvSpPr>
          <p:spPr>
            <a:xfrm>
              <a:off x="4357078" y="3264370"/>
              <a:ext cx="382954" cy="84667"/>
            </a:xfrm>
            <a:prstGeom prst="rect">
              <a:avLst/>
            </a:prstGeom>
            <a:solidFill>
              <a:srgbClr val="E537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sp>
          <p:nvSpPr>
            <p:cNvPr id="8" name="Rectangle 7"/>
            <p:cNvSpPr/>
            <p:nvPr/>
          </p:nvSpPr>
          <p:spPr>
            <a:xfrm>
              <a:off x="4740031" y="3264370"/>
              <a:ext cx="1777999" cy="84667"/>
            </a:xfrm>
            <a:prstGeom prst="rect">
              <a:avLst/>
            </a:prstGeom>
            <a:solidFill>
              <a:srgbClr val="E94F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sp>
          <p:nvSpPr>
            <p:cNvPr id="9" name="Rectangle 8"/>
            <p:cNvSpPr/>
            <p:nvPr/>
          </p:nvSpPr>
          <p:spPr>
            <a:xfrm>
              <a:off x="6518031" y="3264370"/>
              <a:ext cx="140678" cy="84667"/>
            </a:xfrm>
            <a:prstGeom prst="rect">
              <a:avLst/>
            </a:prstGeom>
            <a:solidFill>
              <a:srgbClr val="E53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sp>
          <p:nvSpPr>
            <p:cNvPr id="10" name="Rectangle 9"/>
            <p:cNvSpPr/>
            <p:nvPr/>
          </p:nvSpPr>
          <p:spPr>
            <a:xfrm>
              <a:off x="6658708" y="3264370"/>
              <a:ext cx="2059353" cy="84667"/>
            </a:xfrm>
            <a:prstGeom prst="rect">
              <a:avLst/>
            </a:prstGeom>
            <a:solidFill>
              <a:srgbClr val="F1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schemeClr val="tx1">
                      <a:lumMod val="85000"/>
                      <a:lumOff val="15000"/>
                    </a:schemeClr>
                  </a:solidFill>
                </a:rPr>
                <a:t> </a:t>
              </a:r>
            </a:p>
          </p:txBody>
        </p:sp>
      </p:grpSp>
      <p:sp>
        <p:nvSpPr>
          <p:cNvPr id="11" name="TextBox 10"/>
          <p:cNvSpPr txBox="1"/>
          <p:nvPr/>
        </p:nvSpPr>
        <p:spPr>
          <a:xfrm>
            <a:off x="1404937" y="495300"/>
            <a:ext cx="5282804" cy="323165"/>
          </a:xfrm>
          <a:prstGeom prst="rect">
            <a:avLst/>
          </a:prstGeom>
          <a:solidFill>
            <a:srgbClr val="0070C0"/>
          </a:solidFill>
        </p:spPr>
        <p:txBody>
          <a:bodyPr>
            <a:spAutoFit/>
          </a:bodyPr>
          <a:lstStyle>
            <a:defPPr>
              <a:defRPr lang="en-US"/>
            </a:defPPr>
            <a:lvl1pPr>
              <a:defRPr sz="2800" b="1">
                <a:effectLst>
                  <a:outerShdw blurRad="38100" dist="38100" dir="2700000" algn="tl">
                    <a:srgbClr val="000000">
                      <a:alpha val="43137"/>
                    </a:srgbClr>
                  </a:outerShdw>
                </a:effectLst>
              </a:defRPr>
            </a:lvl1pPr>
          </a:lstStyle>
          <a:p>
            <a:pPr>
              <a:defRPr/>
            </a:pPr>
            <a:r>
              <a:rPr lang="en-IN" sz="1500" dirty="0">
                <a:solidFill>
                  <a:schemeClr val="bg1"/>
                </a:solidFill>
                <a:latin typeface="Humanst521 BT" pitchFamily="34" charset="0"/>
              </a:rPr>
              <a:t>Start investing today!  </a:t>
            </a:r>
          </a:p>
        </p:txBody>
      </p:sp>
      <p:pic>
        <p:nvPicPr>
          <p:cNvPr id="26" name="Picture 25"/>
          <p:cNvPicPr>
            <a:picLocks noChangeAspect="1"/>
          </p:cNvPicPr>
          <p:nvPr/>
        </p:nvPicPr>
        <p:blipFill rotWithShape="1">
          <a:blip r:embed="rId3" cstate="print"/>
          <a:srcRect l="70232" t="32200" b="31401"/>
          <a:stretch/>
        </p:blipFill>
        <p:spPr>
          <a:xfrm>
            <a:off x="1441383" y="1059585"/>
            <a:ext cx="2930020" cy="3744415"/>
          </a:xfrm>
          <a:prstGeom prst="flowChartConnector">
            <a:avLst/>
          </a:prstGeom>
          <a:ln>
            <a:noFill/>
          </a:ln>
          <a:effectLst>
            <a:outerShdw blurRad="292100" dist="139700" dir="2700000" algn="tl" rotWithShape="0">
              <a:srgbClr val="333333">
                <a:alpha val="65000"/>
              </a:srgbClr>
            </a:outerShdw>
          </a:effectLst>
        </p:spPr>
      </p:pic>
      <p:sp>
        <p:nvSpPr>
          <p:cNvPr id="49157" name="Rectangle 13"/>
          <p:cNvSpPr>
            <a:spLocks noChangeArrowheads="1"/>
          </p:cNvSpPr>
          <p:nvPr/>
        </p:nvSpPr>
        <p:spPr bwMode="auto">
          <a:xfrm>
            <a:off x="4639867" y="4565651"/>
            <a:ext cx="334565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IN" altLang="en-US" sz="750">
                <a:solidFill>
                  <a:srgbClr val="000000"/>
                </a:solidFill>
              </a:rPr>
              <a:t>Disclaimer : This calculation is for illustration purpose only. The return shown are XIRR returns. Mutual Fund investments are subject to market risks, read all scheme related documents carefully.</a:t>
            </a:r>
            <a:endParaRPr lang="en-US" altLang="en-US" sz="750">
              <a:solidFill>
                <a:srgbClr val="000000"/>
              </a:solidFill>
            </a:endParaRPr>
          </a:p>
        </p:txBody>
      </p:sp>
      <p:pic>
        <p:nvPicPr>
          <p:cNvPr id="573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850900"/>
            <a:ext cx="2801541"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1"/>
          <p:cNvGrpSpPr>
            <a:grpSpLocks/>
          </p:cNvGrpSpPr>
          <p:nvPr/>
        </p:nvGrpSpPr>
        <p:grpSpPr bwMode="auto">
          <a:xfrm>
            <a:off x="5143500" y="1171576"/>
            <a:ext cx="2796779" cy="379413"/>
            <a:chOff x="5519863" y="1171758"/>
            <a:chExt cx="3452625" cy="379180"/>
          </a:xfrm>
        </p:grpSpPr>
        <p:cxnSp>
          <p:nvCxnSpPr>
            <p:cNvPr id="12" name="Straight Arrow Connector 11"/>
            <p:cNvCxnSpPr/>
            <p:nvPr/>
          </p:nvCxnSpPr>
          <p:spPr>
            <a:xfrm>
              <a:off x="5519863" y="1550938"/>
              <a:ext cx="26001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70" name="TextBox 20"/>
            <p:cNvSpPr txBox="1">
              <a:spLocks noChangeArrowheads="1"/>
            </p:cNvSpPr>
            <p:nvPr/>
          </p:nvSpPr>
          <p:spPr bwMode="auto">
            <a:xfrm>
              <a:off x="8041719" y="1171758"/>
              <a:ext cx="930769" cy="29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altLang="en-US" sz="1350">
                  <a:latin typeface="Humanst521 BT"/>
                </a:rPr>
                <a:t>1.21 Cr</a:t>
              </a:r>
            </a:p>
          </p:txBody>
        </p:sp>
      </p:grpSp>
      <p:grpSp>
        <p:nvGrpSpPr>
          <p:cNvPr id="13" name="Group 24"/>
          <p:cNvGrpSpPr>
            <a:grpSpLocks/>
          </p:cNvGrpSpPr>
          <p:nvPr/>
        </p:nvGrpSpPr>
        <p:grpSpPr bwMode="auto">
          <a:xfrm>
            <a:off x="5781676" y="1495425"/>
            <a:ext cx="2283619" cy="355601"/>
            <a:chOff x="6185310" y="1494924"/>
            <a:chExt cx="3044256" cy="356059"/>
          </a:xfrm>
        </p:grpSpPr>
        <p:cxnSp>
          <p:nvCxnSpPr>
            <p:cNvPr id="17" name="Straight Arrow Connector 16"/>
            <p:cNvCxnSpPr/>
            <p:nvPr/>
          </p:nvCxnSpPr>
          <p:spPr>
            <a:xfrm>
              <a:off x="6185310" y="1850983"/>
              <a:ext cx="21316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68" name="TextBox 23"/>
            <p:cNvSpPr txBox="1">
              <a:spLocks noChangeArrowheads="1"/>
            </p:cNvSpPr>
            <p:nvPr/>
          </p:nvSpPr>
          <p:spPr bwMode="auto">
            <a:xfrm>
              <a:off x="8077437" y="1494924"/>
              <a:ext cx="1152129" cy="30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altLang="en-US" sz="1350">
                  <a:latin typeface="Humanst521 BT"/>
                </a:rPr>
                <a:t>1.05 Cr.</a:t>
              </a:r>
            </a:p>
          </p:txBody>
        </p:sp>
      </p:grpSp>
      <p:grpSp>
        <p:nvGrpSpPr>
          <p:cNvPr id="14" name="Group 26"/>
          <p:cNvGrpSpPr>
            <a:grpSpLocks/>
          </p:cNvGrpSpPr>
          <p:nvPr/>
        </p:nvGrpSpPr>
        <p:grpSpPr bwMode="auto">
          <a:xfrm>
            <a:off x="6105525" y="1825626"/>
            <a:ext cx="1953816" cy="314325"/>
            <a:chOff x="6804248" y="1826116"/>
            <a:chExt cx="2604987" cy="313379"/>
          </a:xfrm>
        </p:grpSpPr>
        <p:cxnSp>
          <p:nvCxnSpPr>
            <p:cNvPr id="18" name="Straight Arrow Connector 17"/>
            <p:cNvCxnSpPr/>
            <p:nvPr/>
          </p:nvCxnSpPr>
          <p:spPr>
            <a:xfrm>
              <a:off x="6804248" y="2139495"/>
              <a:ext cx="15128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66" name="TextBox 28"/>
            <p:cNvSpPr txBox="1">
              <a:spLocks noChangeArrowheads="1"/>
            </p:cNvSpPr>
            <p:nvPr/>
          </p:nvSpPr>
          <p:spPr bwMode="auto">
            <a:xfrm>
              <a:off x="8257106" y="1826116"/>
              <a:ext cx="1152129" cy="29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altLang="en-US" sz="1350">
                  <a:latin typeface="Humanst521 BT"/>
                </a:rPr>
                <a:t>0.91 Cr.</a:t>
              </a:r>
            </a:p>
          </p:txBody>
        </p:sp>
      </p:grpSp>
      <p:grpSp>
        <p:nvGrpSpPr>
          <p:cNvPr id="15" name="Group 27"/>
          <p:cNvGrpSpPr>
            <a:grpSpLocks/>
          </p:cNvGrpSpPr>
          <p:nvPr/>
        </p:nvGrpSpPr>
        <p:grpSpPr bwMode="auto">
          <a:xfrm>
            <a:off x="6578203" y="2130434"/>
            <a:ext cx="1481138" cy="300082"/>
            <a:chOff x="7434746" y="2130410"/>
            <a:chExt cx="1974489" cy="299179"/>
          </a:xfrm>
        </p:grpSpPr>
        <p:cxnSp>
          <p:nvCxnSpPr>
            <p:cNvPr id="19" name="Straight Arrow Connector 18"/>
            <p:cNvCxnSpPr/>
            <p:nvPr/>
          </p:nvCxnSpPr>
          <p:spPr>
            <a:xfrm>
              <a:off x="7434746" y="2355157"/>
              <a:ext cx="8809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164" name="TextBox 29"/>
            <p:cNvSpPr txBox="1">
              <a:spLocks noChangeArrowheads="1"/>
            </p:cNvSpPr>
            <p:nvPr/>
          </p:nvSpPr>
          <p:spPr bwMode="auto">
            <a:xfrm>
              <a:off x="8257107" y="2130410"/>
              <a:ext cx="1152128" cy="29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US" altLang="en-US" sz="1350">
                  <a:latin typeface="Humanst521 BT"/>
                </a:rPr>
                <a:t>0.79 Cr.</a:t>
              </a:r>
            </a:p>
          </p:txBody>
        </p:sp>
      </p:grpSp>
      <p:sp>
        <p:nvSpPr>
          <p:cNvPr id="21" name="Slide Number Placeholder 20"/>
          <p:cNvSpPr>
            <a:spLocks noGrp="1"/>
          </p:cNvSpPr>
          <p:nvPr>
            <p:ph type="sldNum" sz="quarter" idx="12"/>
          </p:nvPr>
        </p:nvSpPr>
        <p:spPr/>
        <p:txBody>
          <a:bodyPr>
            <a:normAutofit lnSpcReduction="10000"/>
          </a:bodyPr>
          <a:lstStyle/>
          <a:p>
            <a:fld id="{B6F15528-21DE-4FAA-801E-634DDDAF4B2B}" type="slidenum">
              <a:rPr lang="en-US" smtClean="0"/>
              <a:pPr/>
              <a:t>46</a:t>
            </a:fld>
            <a:endParaRPr lang="en-US" dirty="0"/>
          </a:p>
        </p:txBody>
      </p:sp>
      <p:pic>
        <p:nvPicPr>
          <p:cNvPr id="29" name="Picture 28">
            <a:extLst>
              <a:ext uri="{FF2B5EF4-FFF2-40B4-BE49-F238E27FC236}">
                <a16:creationId xmlns:a16="http://schemas.microsoft.com/office/drawing/2014/main" id="{35472F44-D30A-4448-A752-F3AE5F4977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428554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1"/>
                                        </p:tgtEl>
                                        <p:attrNameLst>
                                          <p:attrName>ppt_y</p:attrName>
                                        </p:attrNameLst>
                                      </p:cBhvr>
                                      <p:tavLst>
                                        <p:tav tm="0">
                                          <p:val>
                                            <p:strVal val="#ppt_y"/>
                                          </p:val>
                                        </p:tav>
                                        <p:tav tm="100000">
                                          <p:val>
                                            <p:strVal val="#ppt_y"/>
                                          </p:val>
                                        </p:tav>
                                      </p:tavLst>
                                    </p:anim>
                                    <p:anim calcmode="lin" valueType="num">
                                      <p:cBhvr>
                                        <p:cTn id="1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5735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2" r="3" b="-1218"/>
          <a:stretch>
            <a:fillRect/>
          </a:stretch>
        </p:blipFill>
        <p:spPr bwMode="auto">
          <a:xfrm>
            <a:off x="152400" y="1"/>
            <a:ext cx="8991600" cy="5245100"/>
          </a:xfrm>
          <a:prstGeom prst="rect">
            <a:avLst/>
          </a:prstGeom>
          <a:noFill/>
          <a:ln>
            <a:noFill/>
          </a:ln>
          <a:effectLst>
            <a:outerShdw blurRad="292100" dist="139700" dir="2700000" algn="tl" rotWithShape="0">
              <a:srgbClr val="333333">
                <a:alpha val="64998"/>
              </a:srgbClr>
            </a:outerShdw>
          </a:effectLst>
        </p:spPr>
      </p:pic>
      <p:sp>
        <p:nvSpPr>
          <p:cNvPr id="12" name="Rectangle 11"/>
          <p:cNvSpPr/>
          <p:nvPr/>
        </p:nvSpPr>
        <p:spPr>
          <a:xfrm>
            <a:off x="4427936" y="698501"/>
            <a:ext cx="4563664" cy="287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en-IN" altLang="en-US" sz="2250"/>
              <a:t>I made my first investment at the age of 11</a:t>
            </a:r>
          </a:p>
          <a:p>
            <a:pPr algn="ctr">
              <a:defRPr/>
            </a:pPr>
            <a:endParaRPr lang="en-IN" altLang="en-US" sz="2250"/>
          </a:p>
          <a:p>
            <a:pPr algn="ctr">
              <a:defRPr/>
            </a:pPr>
            <a:r>
              <a:rPr lang="en-IN" altLang="en-US" sz="2250"/>
              <a:t>I was LATE!</a:t>
            </a:r>
            <a:endParaRPr lang="en-US" altLang="en-US" sz="2250"/>
          </a:p>
        </p:txBody>
      </p:sp>
      <p:sp>
        <p:nvSpPr>
          <p:cNvPr id="15" name="TextBox 14"/>
          <p:cNvSpPr txBox="1"/>
          <p:nvPr/>
        </p:nvSpPr>
        <p:spPr>
          <a:xfrm>
            <a:off x="5112545" y="4827589"/>
            <a:ext cx="2645569" cy="461665"/>
          </a:xfrm>
          <a:prstGeom prst="rect">
            <a:avLst/>
          </a:prstGeom>
          <a:noFill/>
        </p:spPr>
        <p:txBody>
          <a:bodyPr>
            <a:spAutoFit/>
          </a:bodyPr>
          <a:lstStyle/>
          <a:p>
            <a:pPr>
              <a:defRPr/>
            </a:pPr>
            <a:r>
              <a:rPr lang="en-IN" sz="1200" dirty="0">
                <a:solidFill>
                  <a:schemeClr val="bg1">
                    <a:lumMod val="50000"/>
                  </a:schemeClr>
                </a:solidFill>
              </a:rPr>
              <a:t>Warren Buffet (Net worth of $65 billion)</a:t>
            </a:r>
          </a:p>
        </p:txBody>
      </p:sp>
      <p:pic>
        <p:nvPicPr>
          <p:cNvPr id="5" name="Picture 2" descr="C:\Users\Sushil\Desktop\ISF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8114" y="0"/>
            <a:ext cx="1237030" cy="10858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51B0114-118D-414E-8620-98684E88ACB2}" type="datetime3">
              <a:rPr lang="en-US" smtClean="0"/>
              <a:t>1 February 2020</a:t>
            </a:fld>
            <a:endParaRPr lang="en-US" dirty="0"/>
          </a:p>
        </p:txBody>
      </p:sp>
      <p:sp>
        <p:nvSpPr>
          <p:cNvPr id="4" name="Footer Placeholder 3"/>
          <p:cNvSpPr>
            <a:spLocks noGrp="1"/>
          </p:cNvSpPr>
          <p:nvPr>
            <p:ph type="ftr" sz="quarter" idx="11"/>
          </p:nvPr>
        </p:nvSpPr>
        <p:spPr/>
        <p:txBody>
          <a:bodyPr/>
          <a:lstStyle/>
          <a:p>
            <a:r>
              <a:rPr lang="en-US"/>
              <a:t>www.isfm.co.in</a:t>
            </a:r>
            <a:endParaRPr lang="en-US" dirty="0"/>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2214008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Special for MBA &amp; BBA Students</a:t>
            </a:r>
          </a:p>
        </p:txBody>
      </p:sp>
      <p:pic>
        <p:nvPicPr>
          <p:cNvPr id="1026" name="Picture 2" descr="V:\Stock trading\Trading Campus\New folder\13 (31.5x20.5).jpg"/>
          <p:cNvPicPr>
            <a:picLocks noChangeAspect="1" noChangeArrowheads="1"/>
          </p:cNvPicPr>
          <p:nvPr/>
        </p:nvPicPr>
        <p:blipFill>
          <a:blip r:embed="rId2"/>
          <a:srcRect/>
          <a:stretch>
            <a:fillRect/>
          </a:stretch>
        </p:blipFill>
        <p:spPr bwMode="auto">
          <a:xfrm>
            <a:off x="0" y="-20822"/>
            <a:ext cx="9144000" cy="4476750"/>
          </a:xfrm>
          <a:prstGeom prst="rect">
            <a:avLst/>
          </a:prstGeom>
          <a:noFill/>
        </p:spPr>
      </p:pic>
      <p:sp>
        <p:nvSpPr>
          <p:cNvPr id="7" name="TextBox 6"/>
          <p:cNvSpPr txBox="1"/>
          <p:nvPr/>
        </p:nvSpPr>
        <p:spPr>
          <a:xfrm>
            <a:off x="76201" y="1352550"/>
            <a:ext cx="8458199" cy="1200329"/>
          </a:xfrm>
          <a:prstGeom prst="rect">
            <a:avLst/>
          </a:prstGeom>
          <a:noFill/>
        </p:spPr>
        <p:txBody>
          <a:bodyPr wrap="square" rtlCol="0">
            <a:spAutoFit/>
          </a:bodyPr>
          <a:lstStyle/>
          <a:p>
            <a:pPr algn="ctr"/>
            <a:r>
              <a:rPr lang="en-US" sz="2400" b="1" i="1" dirty="0">
                <a:solidFill>
                  <a:schemeClr val="bg1">
                    <a:lumMod val="75000"/>
                    <a:lumOff val="25000"/>
                  </a:schemeClr>
                </a:solidFill>
              </a:rPr>
              <a:t> Career in Stock Market  </a:t>
            </a:r>
          </a:p>
          <a:p>
            <a:pPr algn="ctr"/>
            <a:r>
              <a:rPr lang="en-US" sz="2400" b="1" i="1" dirty="0">
                <a:solidFill>
                  <a:srgbClr val="C00000"/>
                </a:solidFill>
              </a:rPr>
              <a:t>Get Certified by  NISM / SEBI’s Certification</a:t>
            </a:r>
          </a:p>
          <a:p>
            <a:pPr algn="ctr"/>
            <a:endParaRPr lang="en-US" sz="2400" b="1" i="1" dirty="0">
              <a:solidFill>
                <a:schemeClr val="bg1">
                  <a:lumMod val="75000"/>
                  <a:lumOff val="2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75"/>
            <a:ext cx="1788293" cy="1676400"/>
          </a:xfrm>
          <a:prstGeom prst="rect">
            <a:avLst/>
          </a:prstGeom>
        </p:spPr>
      </p:pic>
    </p:spTree>
    <p:extLst>
      <p:ext uri="{BB962C8B-B14F-4D97-AF65-F5344CB8AC3E}">
        <p14:creationId xmlns:p14="http://schemas.microsoft.com/office/powerpoint/2010/main" val="1990748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 Why to Make Career in BFSI</a:t>
            </a:r>
          </a:p>
        </p:txBody>
      </p:sp>
      <p:sp>
        <p:nvSpPr>
          <p:cNvPr id="22" name="TextBox 21"/>
          <p:cNvSpPr txBox="1"/>
          <p:nvPr/>
        </p:nvSpPr>
        <p:spPr>
          <a:xfrm>
            <a:off x="1404143" y="1440418"/>
            <a:ext cx="245580" cy="369332"/>
          </a:xfrm>
          <a:prstGeom prst="rect">
            <a:avLst/>
          </a:prstGeom>
          <a:noFill/>
        </p:spPr>
        <p:txBody>
          <a:bodyPr wrap="none" rtlCol="0">
            <a:spAutoFit/>
          </a:bodyPr>
          <a:lstStyle/>
          <a:p>
            <a:r>
              <a:rPr lang="en-US" b="1" i="1" u="sng" dirty="0">
                <a:solidFill>
                  <a:schemeClr val="accent4"/>
                </a:solidFill>
              </a:rPr>
              <a:t> </a:t>
            </a:r>
          </a:p>
        </p:txBody>
      </p:sp>
      <p:sp>
        <p:nvSpPr>
          <p:cNvPr id="14" name="TextBox 13"/>
          <p:cNvSpPr txBox="1"/>
          <p:nvPr/>
        </p:nvSpPr>
        <p:spPr>
          <a:xfrm>
            <a:off x="6019800" y="1440418"/>
            <a:ext cx="245580" cy="369332"/>
          </a:xfrm>
          <a:prstGeom prst="rect">
            <a:avLst/>
          </a:prstGeom>
          <a:noFill/>
        </p:spPr>
        <p:txBody>
          <a:bodyPr wrap="none" rtlCol="0">
            <a:spAutoFit/>
          </a:bodyPr>
          <a:lstStyle/>
          <a:p>
            <a:r>
              <a:rPr lang="en-US" b="1" i="1" u="sng" dirty="0">
                <a:solidFill>
                  <a:schemeClr val="accent4"/>
                </a:solidFill>
              </a:rPr>
              <a:t> </a:t>
            </a:r>
          </a:p>
        </p:txBody>
      </p:sp>
      <p:cxnSp>
        <p:nvCxnSpPr>
          <p:cNvPr id="20" name="Straight Connector 19"/>
          <p:cNvCxnSpPr/>
          <p:nvPr/>
        </p:nvCxnSpPr>
        <p:spPr>
          <a:xfrm rot="5400000">
            <a:off x="2438400" y="3181350"/>
            <a:ext cx="3505200" cy="158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3950"/>
            <a:ext cx="9143999"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4095750"/>
            <a:ext cx="3733799" cy="461665"/>
          </a:xfrm>
          <a:prstGeom prst="rect">
            <a:avLst/>
          </a:prstGeom>
          <a:noFill/>
        </p:spPr>
        <p:txBody>
          <a:bodyPr wrap="square" rtlCol="0">
            <a:spAutoFit/>
          </a:bodyPr>
          <a:lstStyle/>
          <a:p>
            <a:r>
              <a:rPr lang="en-US" sz="2400" b="1" dirty="0">
                <a:solidFill>
                  <a:srgbClr val="FF0000"/>
                </a:solidFill>
              </a:rPr>
              <a:t>         www.isfm.co.in</a:t>
            </a:r>
          </a:p>
        </p:txBody>
      </p:sp>
    </p:spTree>
    <p:extLst>
      <p:ext uri="{BB962C8B-B14F-4D97-AF65-F5344CB8AC3E}">
        <p14:creationId xmlns:p14="http://schemas.microsoft.com/office/powerpoint/2010/main" val="329448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USP</a:t>
            </a:r>
          </a:p>
        </p:txBody>
      </p:sp>
      <p:sp>
        <p:nvSpPr>
          <p:cNvPr id="4" name="Rounded Rectangle 3"/>
          <p:cNvSpPr/>
          <p:nvPr/>
        </p:nvSpPr>
        <p:spPr>
          <a:xfrm>
            <a:off x="609600" y="1657350"/>
            <a:ext cx="8077200" cy="457200"/>
          </a:xfrm>
          <a:prstGeom prst="round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Provide learning through real-life trading experience</a:t>
            </a:r>
          </a:p>
        </p:txBody>
      </p:sp>
      <p:sp>
        <p:nvSpPr>
          <p:cNvPr id="5" name="Rounded Rectangle 4"/>
          <p:cNvSpPr/>
          <p:nvPr/>
        </p:nvSpPr>
        <p:spPr>
          <a:xfrm>
            <a:off x="609600" y="2266950"/>
            <a:ext cx="8077200" cy="457200"/>
          </a:xfrm>
          <a:prstGeom prst="round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Faculty from premium institutions (IIMs) with live experience</a:t>
            </a:r>
          </a:p>
        </p:txBody>
      </p:sp>
      <p:sp>
        <p:nvSpPr>
          <p:cNvPr id="6" name="Rounded Rectangle 5"/>
          <p:cNvSpPr/>
          <p:nvPr/>
        </p:nvSpPr>
        <p:spPr>
          <a:xfrm>
            <a:off x="609600" y="2876550"/>
            <a:ext cx="8077200" cy="457200"/>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Provide live trading experience through demo platform</a:t>
            </a:r>
          </a:p>
        </p:txBody>
      </p:sp>
      <p:sp>
        <p:nvSpPr>
          <p:cNvPr id="7" name="Rounded Rectangle 6"/>
          <p:cNvSpPr/>
          <p:nvPr/>
        </p:nvSpPr>
        <p:spPr>
          <a:xfrm>
            <a:off x="609600" y="3486150"/>
            <a:ext cx="8077200" cy="45720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Strong emphasis on risk management</a:t>
            </a:r>
          </a:p>
        </p:txBody>
      </p:sp>
      <p:sp>
        <p:nvSpPr>
          <p:cNvPr id="8" name="Rounded Rectangle 7"/>
          <p:cNvSpPr/>
          <p:nvPr/>
        </p:nvSpPr>
        <p:spPr>
          <a:xfrm>
            <a:off x="609600" y="4095750"/>
            <a:ext cx="8077200" cy="457200"/>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Building a community of knowledgeable traders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556645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BFSI Market	</a:t>
            </a:r>
          </a:p>
        </p:txBody>
      </p:sp>
      <p:sp>
        <p:nvSpPr>
          <p:cNvPr id="3" name="Content Placeholder 2"/>
          <p:cNvSpPr>
            <a:spLocks noGrp="1"/>
          </p:cNvSpPr>
          <p:nvPr>
            <p:ph sz="quarter" idx="13"/>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44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282825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BFSI Market</a:t>
            </a:r>
          </a:p>
        </p:txBody>
      </p:sp>
      <p:sp>
        <p:nvSpPr>
          <p:cNvPr id="3" name="Content Placeholder 2"/>
          <p:cNvSpPr>
            <a:spLocks noGrp="1"/>
          </p:cNvSpPr>
          <p:nvPr>
            <p:ph sz="quarter" idx="13"/>
          </p:nvPr>
        </p:nvSpPr>
        <p:spPr/>
        <p:txBody>
          <a:bodyPr>
            <a:noAutofit/>
          </a:bodyPr>
          <a:lstStyle/>
          <a:p>
            <a:pPr>
              <a:defRPr/>
            </a:pPr>
            <a:r>
              <a:rPr lang="en-US" sz="1200" dirty="0">
                <a:ea typeface="Lucida Sans Unicode" pitchFamily="34" charset="0"/>
              </a:rPr>
              <a:t>The sector employs around </a:t>
            </a:r>
            <a:r>
              <a:rPr lang="en-US" sz="1200" dirty="0">
                <a:solidFill>
                  <a:srgbClr val="A50021"/>
                </a:solidFill>
                <a:ea typeface="Lucida Sans Unicode" pitchFamily="34" charset="0"/>
              </a:rPr>
              <a:t>4.5 Mio people </a:t>
            </a:r>
            <a:r>
              <a:rPr lang="en-US" sz="1200" dirty="0">
                <a:ea typeface="Lucida Sans Unicode" pitchFamily="34" charset="0"/>
              </a:rPr>
              <a:t>and is growing at a healthy 15% and is estimated to be around USD30Bn</a:t>
            </a:r>
          </a:p>
          <a:p>
            <a:pPr>
              <a:defRPr/>
            </a:pPr>
            <a:r>
              <a:rPr lang="en-IN" sz="1200" dirty="0">
                <a:ea typeface="Lucida Sans Unicode" pitchFamily="34" charset="0"/>
              </a:rPr>
              <a:t>Largest segments are Banking and Intermediaries. Estimated current employment in the above segments is provided in the table below: </a:t>
            </a:r>
          </a:p>
          <a:p>
            <a:pPr>
              <a:defRPr/>
            </a:pPr>
            <a:r>
              <a:rPr lang="en-IN" sz="1200" i="1" dirty="0">
                <a:ea typeface="Lucida Sans Unicode" pitchFamily="34" charset="0"/>
              </a:rPr>
              <a:t>Industry segments 	Total employment (In ‘000s)	 % of total      Projected 2022	Incremental</a:t>
            </a:r>
            <a:endParaRPr lang="en-IN" sz="1200" dirty="0">
              <a:ea typeface="Lucida Sans Unicode" pitchFamily="34" charset="0"/>
            </a:endParaRPr>
          </a:p>
          <a:p>
            <a:pPr>
              <a:defRPr/>
            </a:pPr>
            <a:r>
              <a:rPr lang="en-IN" sz="1200" dirty="0">
                <a:ea typeface="Lucida Sans Unicode" pitchFamily="34" charset="0"/>
              </a:rPr>
              <a:t>Banking* 		1100 – 1200		25 – 30% 	1400-1500		350</a:t>
            </a:r>
          </a:p>
          <a:p>
            <a:pPr>
              <a:defRPr/>
            </a:pPr>
            <a:r>
              <a:rPr lang="en-IN" sz="1200" dirty="0">
                <a:ea typeface="Lucida Sans Unicode" pitchFamily="34" charset="0"/>
              </a:rPr>
              <a:t>Insurance*	200 – 300 		4 – 5% 	350-400		150</a:t>
            </a:r>
          </a:p>
          <a:p>
            <a:pPr>
              <a:defRPr/>
            </a:pPr>
            <a:r>
              <a:rPr lang="en-IN" sz="1200" dirty="0">
                <a:ea typeface="Lucida Sans Unicode" pitchFamily="34" charset="0"/>
              </a:rPr>
              <a:t>NBFC*		25 – 30 		0 – 1%	40-45		10</a:t>
            </a:r>
          </a:p>
          <a:p>
            <a:pPr>
              <a:defRPr/>
            </a:pPr>
            <a:r>
              <a:rPr lang="en-IN" sz="1200" dirty="0">
                <a:ea typeface="Lucida Sans Unicode" pitchFamily="34" charset="0"/>
              </a:rPr>
              <a:t>Mutual Funds*	15 – 20		0 – 1% 	20-25		15</a:t>
            </a:r>
          </a:p>
          <a:p>
            <a:pPr>
              <a:defRPr/>
            </a:pPr>
            <a:r>
              <a:rPr lang="en-IN" sz="1200" dirty="0">
                <a:ea typeface="Lucida Sans Unicode" pitchFamily="34" charset="0"/>
              </a:rPr>
              <a:t>Financial Inter	2500 – 3000		65 – 70% 	6000-7500		3700</a:t>
            </a:r>
          </a:p>
          <a:p>
            <a:pPr>
              <a:defRPr/>
            </a:pPr>
            <a:r>
              <a:rPr lang="en-IN" sz="1200" dirty="0">
                <a:ea typeface="Lucida Sans Unicode" pitchFamily="34" charset="0"/>
              </a:rPr>
              <a:t>Total		4000 – 4500		100% 	8000-9000		4225</a:t>
            </a:r>
          </a:p>
          <a:p>
            <a:pPr>
              <a:defRPr/>
            </a:pPr>
            <a:r>
              <a:rPr lang="en-IN" sz="1200" i="1" dirty="0">
                <a:ea typeface="Lucida Sans Unicode" pitchFamily="34" charset="0"/>
              </a:rPr>
              <a:t>Source: RBI, IRDA, Capital line, </a:t>
            </a:r>
            <a:r>
              <a:rPr lang="en-IN" sz="1200" i="1" dirty="0" err="1">
                <a:ea typeface="Lucida Sans Unicode" pitchFamily="34" charset="0"/>
              </a:rPr>
              <a:t>IMaCS</a:t>
            </a:r>
            <a:r>
              <a:rPr lang="en-IN" sz="1200" i="1" dirty="0">
                <a:ea typeface="Lucida Sans Unicode" pitchFamily="34" charset="0"/>
              </a:rPr>
              <a:t> analysis; *On-rolls employee</a:t>
            </a:r>
            <a:endParaRPr lang="en-IN" sz="1200" dirty="0">
              <a:ea typeface="Lucida Sans Unicode" pitchFamily="34" charset="0"/>
            </a:endParaRPr>
          </a:p>
          <a:p>
            <a:pPr>
              <a:defRPr/>
            </a:pPr>
            <a:r>
              <a:rPr lang="en-IN" sz="1200" dirty="0">
                <a:solidFill>
                  <a:srgbClr val="A50021"/>
                </a:solidFill>
                <a:ea typeface="Lucida Sans Unicode" pitchFamily="34" charset="0"/>
              </a:rPr>
              <a:t>4.2 Mio incremental employment </a:t>
            </a:r>
            <a:r>
              <a:rPr lang="en-IN" sz="1200" dirty="0">
                <a:ea typeface="Lucida Sans Unicode" pitchFamily="34" charset="0"/>
              </a:rPr>
              <a:t>to be generated by BFSI sector by 2022 with Banking and Intermediaries driving the demand</a:t>
            </a:r>
          </a:p>
          <a:p>
            <a:pPr>
              <a:defRPr/>
            </a:pPr>
            <a:endParaRPr lang="en-IN" sz="1200" dirty="0">
              <a:ea typeface="Lucida Sans Unicode" pitchFamily="34" charset="0"/>
            </a:endParaRPr>
          </a:p>
          <a:p>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816255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Speaks</a:t>
            </a:r>
          </a:p>
        </p:txBody>
      </p:sp>
      <p:sp>
        <p:nvSpPr>
          <p:cNvPr id="3" name="Content Placeholder 2"/>
          <p:cNvSpPr>
            <a:spLocks noGrp="1"/>
          </p:cNvSpPr>
          <p:nvPr>
            <p:ph sz="quarter" idx="13"/>
          </p:nvPr>
        </p:nvSpPr>
        <p:spPr>
          <a:xfrm rot="20979005">
            <a:off x="27323" y="1582108"/>
            <a:ext cx="4572000" cy="838200"/>
          </a:xfrm>
        </p:spPr>
        <p:txBody>
          <a:bodyPr>
            <a:normAutofit fontScale="47500" lnSpcReduction="20000"/>
          </a:bodyPr>
          <a:lstStyle/>
          <a:p>
            <a:pPr>
              <a:spcBef>
                <a:spcPct val="50000"/>
              </a:spcBef>
              <a:buFont typeface="Arial" charset="0"/>
              <a:buNone/>
            </a:pPr>
            <a:r>
              <a:rPr lang="en-US" sz="3200" dirty="0">
                <a:latin typeface="Tahoma" pitchFamily="34" charset="0"/>
              </a:rPr>
              <a:t>Wealth Managers are one of the Highest Paid Employee of the Banks.</a:t>
            </a:r>
          </a:p>
          <a:p>
            <a:pPr>
              <a:spcBef>
                <a:spcPct val="50000"/>
              </a:spcBef>
              <a:buFont typeface="Arial" charset="0"/>
              <a:buNone/>
            </a:pPr>
            <a:r>
              <a:rPr lang="en-US" sz="3200" b="1" dirty="0">
                <a:solidFill>
                  <a:srgbClr val="FF0000"/>
                </a:solidFill>
                <a:latin typeface="Tahoma" pitchFamily="34" charset="0"/>
              </a:rPr>
              <a:t>     [Source – Naukri.com</a:t>
            </a:r>
            <a:endParaRPr lang="en-US" dirty="0"/>
          </a:p>
        </p:txBody>
      </p:sp>
      <p:sp>
        <p:nvSpPr>
          <p:cNvPr id="5" name="Content Placeholder 2"/>
          <p:cNvSpPr txBox="1">
            <a:spLocks/>
          </p:cNvSpPr>
          <p:nvPr/>
        </p:nvSpPr>
        <p:spPr>
          <a:xfrm rot="21199056">
            <a:off x="101232" y="2527857"/>
            <a:ext cx="7153090" cy="847802"/>
          </a:xfrm>
          <a:prstGeom prst="rect">
            <a:avLst/>
          </a:prstGeom>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Bef>
                <a:spcPct val="50000"/>
              </a:spcBef>
              <a:buFont typeface="Arial" charset="0"/>
              <a:buNone/>
            </a:pPr>
            <a:r>
              <a:rPr lang="en-US" sz="2400" dirty="0">
                <a:latin typeface="Tahoma" pitchFamily="34" charset="0"/>
              </a:rPr>
              <a:t>   Banking, Insurance &amp; Financial Services – one of the hottest career options and also one of the best paid and sought after.</a:t>
            </a:r>
          </a:p>
          <a:p>
            <a:pPr>
              <a:spcBef>
                <a:spcPct val="50000"/>
              </a:spcBef>
              <a:buFont typeface="Arial" charset="0"/>
              <a:buNone/>
            </a:pPr>
            <a:r>
              <a:rPr lang="en-US" sz="2000" b="1" dirty="0">
                <a:solidFill>
                  <a:srgbClr val="FF0000"/>
                </a:solidFill>
                <a:latin typeface="Tahoma" pitchFamily="34" charset="0"/>
              </a:rPr>
              <a:t>     [Source – India Today]</a:t>
            </a:r>
          </a:p>
          <a:p>
            <a:pPr>
              <a:buFont typeface="Arial" charset="0"/>
              <a:buNone/>
            </a:pPr>
            <a:endParaRPr lang="en-US" dirty="0"/>
          </a:p>
        </p:txBody>
      </p:sp>
      <p:sp>
        <p:nvSpPr>
          <p:cNvPr id="6" name="Rectangle 3"/>
          <p:cNvSpPr>
            <a:spLocks noChangeArrowheads="1"/>
          </p:cNvSpPr>
          <p:nvPr/>
        </p:nvSpPr>
        <p:spPr bwMode="auto">
          <a:xfrm rot="21159968">
            <a:off x="368764" y="3560405"/>
            <a:ext cx="78944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latin typeface="Tahoma" pitchFamily="34" charset="0"/>
                <a:cs typeface="Tahoma" pitchFamily="34" charset="0"/>
              </a:rPr>
              <a:t>“There are approx. 600 wealth managers in all of India. Over the next five years, the </a:t>
            </a:r>
            <a:r>
              <a:rPr lang="en-US" sz="1600" b="1" dirty="0">
                <a:latin typeface="Tahoma" pitchFamily="34" charset="0"/>
                <a:cs typeface="Tahoma" pitchFamily="34" charset="0"/>
              </a:rPr>
              <a:t>increase will be 15-20 times</a:t>
            </a:r>
            <a:r>
              <a:rPr lang="en-US" sz="1600" dirty="0">
                <a:latin typeface="Tahoma" pitchFamily="34" charset="0"/>
                <a:cs typeface="Tahoma" pitchFamily="34" charset="0"/>
              </a:rPr>
              <a:t>.”</a:t>
            </a:r>
          </a:p>
          <a:p>
            <a:r>
              <a:rPr lang="en-US" sz="1600" b="1" dirty="0">
                <a:solidFill>
                  <a:srgbClr val="FF0000"/>
                </a:solidFill>
                <a:latin typeface="Tahoma" pitchFamily="34" charset="0"/>
                <a:cs typeface="Tahoma" pitchFamily="34" charset="0"/>
              </a:rPr>
              <a:t>[Source – Mr. K. Ram Kumar. Ex HR Head ICICI Bank]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144581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Designation, Roles &amp; Responsibilities</a:t>
            </a:r>
          </a:p>
        </p:txBody>
      </p:sp>
      <p:sp>
        <p:nvSpPr>
          <p:cNvPr id="3" name="Content Placeholder 2"/>
          <p:cNvSpPr>
            <a:spLocks noGrp="1"/>
          </p:cNvSpPr>
          <p:nvPr>
            <p:ph sz="quarter" idx="13"/>
          </p:nvPr>
        </p:nvSpPr>
        <p:spPr>
          <a:xfrm>
            <a:off x="609600" y="1428750"/>
            <a:ext cx="7772400" cy="533400"/>
          </a:xfrm>
        </p:spPr>
        <p:txBody>
          <a:bodyPr>
            <a:noAutofit/>
          </a:bodyPr>
          <a:lstStyle/>
          <a:p>
            <a:r>
              <a:rPr lang="en-US" sz="1600" dirty="0">
                <a:solidFill>
                  <a:schemeClr val="bg2">
                    <a:lumMod val="50000"/>
                  </a:schemeClr>
                </a:solidFill>
              </a:rPr>
              <a:t>Job Profile :  Analyst, Financial Advisory, Relationship Management, Investment Advisory , Insurance  Advisory, Mutual Fund</a:t>
            </a:r>
            <a:br>
              <a:rPr lang="en-US" sz="1600" dirty="0">
                <a:solidFill>
                  <a:schemeClr val="bg2">
                    <a:lumMod val="50000"/>
                  </a:schemeClr>
                </a:solidFill>
              </a:rPr>
            </a:br>
            <a:endParaRPr lang="en-US" sz="1600" dirty="0"/>
          </a:p>
        </p:txBody>
      </p:sp>
      <p:graphicFrame>
        <p:nvGraphicFramePr>
          <p:cNvPr id="4" name="Table Placeholder 4"/>
          <p:cNvGraphicFramePr>
            <a:graphicFrameLocks/>
          </p:cNvGraphicFramePr>
          <p:nvPr>
            <p:extLst>
              <p:ext uri="{D42A27DB-BD31-4B8C-83A1-F6EECF244321}">
                <p14:modId xmlns:p14="http://schemas.microsoft.com/office/powerpoint/2010/main" val="1389123229"/>
              </p:ext>
            </p:extLst>
          </p:nvPr>
        </p:nvGraphicFramePr>
        <p:xfrm>
          <a:off x="228600" y="2038350"/>
          <a:ext cx="8534400" cy="2915375"/>
        </p:xfrm>
        <a:graphic>
          <a:graphicData uri="http://schemas.openxmlformats.org/drawingml/2006/table">
            <a:tbl>
              <a:tblPr firstRow="1" bandRow="1">
                <a:tableStyleId>{5C22544A-7EE6-4342-B048-85BDC9FD1C3A}</a:tableStyleId>
              </a:tblPr>
              <a:tblGrid>
                <a:gridCol w="1027288">
                  <a:extLst>
                    <a:ext uri="{9D8B030D-6E8A-4147-A177-3AD203B41FA5}">
                      <a16:colId xmlns:a16="http://schemas.microsoft.com/office/drawing/2014/main" val="20000"/>
                    </a:ext>
                  </a:extLst>
                </a:gridCol>
                <a:gridCol w="3397956">
                  <a:extLst>
                    <a:ext uri="{9D8B030D-6E8A-4147-A177-3AD203B41FA5}">
                      <a16:colId xmlns:a16="http://schemas.microsoft.com/office/drawing/2014/main" val="20001"/>
                    </a:ext>
                  </a:extLst>
                </a:gridCol>
                <a:gridCol w="4109156">
                  <a:extLst>
                    <a:ext uri="{9D8B030D-6E8A-4147-A177-3AD203B41FA5}">
                      <a16:colId xmlns:a16="http://schemas.microsoft.com/office/drawing/2014/main" val="20002"/>
                    </a:ext>
                  </a:extLst>
                </a:gridCol>
              </a:tblGrid>
              <a:tr h="376951">
                <a:tc>
                  <a:txBody>
                    <a:bodyPr/>
                    <a:lstStyle/>
                    <a:p>
                      <a:r>
                        <a:rPr lang="en-US" sz="1600" dirty="0">
                          <a:solidFill>
                            <a:schemeClr val="tx1"/>
                          </a:solidFill>
                          <a:latin typeface="+mn-lt"/>
                        </a:rPr>
                        <a:t>Sl. no.</a:t>
                      </a:r>
                    </a:p>
                  </a:txBody>
                  <a:tcPr marT="45709" marB="45709"/>
                </a:tc>
                <a:tc>
                  <a:txBody>
                    <a:bodyPr/>
                    <a:lstStyle/>
                    <a:p>
                      <a:r>
                        <a:rPr lang="en-US" sz="1600" dirty="0">
                          <a:solidFill>
                            <a:schemeClr val="tx1"/>
                          </a:solidFill>
                          <a:latin typeface="+mn-lt"/>
                        </a:rPr>
                        <a:t>Designation</a:t>
                      </a:r>
                    </a:p>
                  </a:txBody>
                  <a:tcPr marT="45709" marB="45709"/>
                </a:tc>
                <a:tc>
                  <a:txBody>
                    <a:bodyPr/>
                    <a:lstStyle/>
                    <a:p>
                      <a:r>
                        <a:rPr lang="en-US" sz="1600" dirty="0">
                          <a:solidFill>
                            <a:schemeClr val="tx1"/>
                          </a:solidFill>
                          <a:latin typeface="+mn-lt"/>
                        </a:rPr>
                        <a:t>Employers</a:t>
                      </a:r>
                    </a:p>
                  </a:txBody>
                  <a:tcPr marT="45709" marB="45709"/>
                </a:tc>
                <a:extLst>
                  <a:ext uri="{0D108BD9-81ED-4DB2-BD59-A6C34878D82A}">
                    <a16:rowId xmlns:a16="http://schemas.microsoft.com/office/drawing/2014/main" val="10000"/>
                  </a:ext>
                </a:extLst>
              </a:tr>
              <a:tr h="311101">
                <a:tc>
                  <a:txBody>
                    <a:bodyPr/>
                    <a:lstStyle/>
                    <a:p>
                      <a:r>
                        <a:rPr lang="en-US" sz="1600" dirty="0">
                          <a:latin typeface="+mn-lt"/>
                        </a:rPr>
                        <a:t>1</a:t>
                      </a:r>
                    </a:p>
                  </a:txBody>
                  <a:tcPr marT="45709" marB="45709"/>
                </a:tc>
                <a:tc>
                  <a:txBody>
                    <a:bodyPr/>
                    <a:lstStyle/>
                    <a:p>
                      <a:r>
                        <a:rPr lang="en-US" sz="1600" i="0" dirty="0">
                          <a:latin typeface="+mn-lt"/>
                        </a:rPr>
                        <a:t>Relationship</a:t>
                      </a:r>
                      <a:r>
                        <a:rPr lang="en-US" sz="1600" i="0" baseline="0" dirty="0">
                          <a:latin typeface="+mn-lt"/>
                        </a:rPr>
                        <a:t> Manager</a:t>
                      </a:r>
                      <a:endParaRPr lang="en-US" sz="1600" i="0" dirty="0">
                        <a:latin typeface="+mn-lt"/>
                      </a:endParaRPr>
                    </a:p>
                  </a:txBody>
                  <a:tcPr marT="45709" marB="45709"/>
                </a:tc>
                <a:tc>
                  <a:txBody>
                    <a:bodyPr/>
                    <a:lstStyle/>
                    <a:p>
                      <a:r>
                        <a:rPr lang="en-US" sz="1600" i="0" dirty="0">
                          <a:latin typeface="+mn-lt"/>
                        </a:rPr>
                        <a:t>Banks, Brokerage Firms, Fund Houses</a:t>
                      </a:r>
                    </a:p>
                  </a:txBody>
                  <a:tcPr marT="45709" marB="45709"/>
                </a:tc>
                <a:extLst>
                  <a:ext uri="{0D108BD9-81ED-4DB2-BD59-A6C34878D82A}">
                    <a16:rowId xmlns:a16="http://schemas.microsoft.com/office/drawing/2014/main" val="10001"/>
                  </a:ext>
                </a:extLst>
              </a:tr>
              <a:tr h="601318">
                <a:tc>
                  <a:txBody>
                    <a:bodyPr/>
                    <a:lstStyle/>
                    <a:p>
                      <a:r>
                        <a:rPr lang="en-US" sz="1600" dirty="0">
                          <a:latin typeface="+mn-lt"/>
                        </a:rPr>
                        <a:t>2</a:t>
                      </a:r>
                    </a:p>
                  </a:txBody>
                  <a:tcPr marT="45709" marB="45709"/>
                </a:tc>
                <a:tc>
                  <a:txBody>
                    <a:bodyPr/>
                    <a:lstStyle/>
                    <a:p>
                      <a:r>
                        <a:rPr lang="en-US" sz="1600" i="0" dirty="0">
                          <a:latin typeface="+mn-lt"/>
                        </a:rPr>
                        <a:t>Investment Advisor, Wealth Manager, Financial Advisor, Financial Planner</a:t>
                      </a:r>
                    </a:p>
                  </a:txBody>
                  <a:tcPr marT="45709" marB="45709"/>
                </a:tc>
                <a:tc>
                  <a:txBody>
                    <a:bodyPr/>
                    <a:lstStyle/>
                    <a:p>
                      <a:r>
                        <a:rPr lang="en-US" sz="1600" i="0" dirty="0">
                          <a:latin typeface="+mn-lt"/>
                        </a:rPr>
                        <a:t>Private</a:t>
                      </a:r>
                      <a:r>
                        <a:rPr lang="en-US" sz="1600" i="0" baseline="0" dirty="0">
                          <a:latin typeface="+mn-lt"/>
                        </a:rPr>
                        <a:t> </a:t>
                      </a:r>
                      <a:r>
                        <a:rPr lang="en-US" sz="1600" i="0" dirty="0">
                          <a:latin typeface="+mn-lt"/>
                        </a:rPr>
                        <a:t>Banking, Wealth Management  firms, Financial</a:t>
                      </a:r>
                      <a:r>
                        <a:rPr lang="en-US" sz="1600" i="0" baseline="0" dirty="0">
                          <a:latin typeface="+mn-lt"/>
                        </a:rPr>
                        <a:t> Planning Outfits, Fund Houses</a:t>
                      </a:r>
                      <a:endParaRPr lang="en-US" sz="1600" i="0" dirty="0">
                        <a:latin typeface="+mn-lt"/>
                      </a:endParaRPr>
                    </a:p>
                  </a:txBody>
                  <a:tcPr marT="45709" marB="45709"/>
                </a:tc>
                <a:extLst>
                  <a:ext uri="{0D108BD9-81ED-4DB2-BD59-A6C34878D82A}">
                    <a16:rowId xmlns:a16="http://schemas.microsoft.com/office/drawing/2014/main" val="10002"/>
                  </a:ext>
                </a:extLst>
              </a:tr>
              <a:tr h="362376">
                <a:tc>
                  <a:txBody>
                    <a:bodyPr/>
                    <a:lstStyle/>
                    <a:p>
                      <a:r>
                        <a:rPr lang="en-US" sz="1600" dirty="0">
                          <a:latin typeface="+mn-lt"/>
                        </a:rPr>
                        <a:t>3</a:t>
                      </a:r>
                    </a:p>
                  </a:txBody>
                  <a:tcPr marT="45709" marB="45709"/>
                </a:tc>
                <a:tc>
                  <a:txBody>
                    <a:bodyPr/>
                    <a:lstStyle/>
                    <a:p>
                      <a:r>
                        <a:rPr lang="en-US" sz="1600" i="0" dirty="0">
                          <a:latin typeface="+mn-lt"/>
                        </a:rPr>
                        <a:t>Insurance Advisors</a:t>
                      </a:r>
                    </a:p>
                  </a:txBody>
                  <a:tcPr marT="45709" marB="45709"/>
                </a:tc>
                <a:tc>
                  <a:txBody>
                    <a:bodyPr/>
                    <a:lstStyle/>
                    <a:p>
                      <a:r>
                        <a:rPr lang="en-US" sz="1600" i="0" dirty="0">
                          <a:latin typeface="+mn-lt"/>
                        </a:rPr>
                        <a:t>Insurance Companies</a:t>
                      </a:r>
                    </a:p>
                  </a:txBody>
                  <a:tcPr marT="45709" marB="45709"/>
                </a:tc>
                <a:extLst>
                  <a:ext uri="{0D108BD9-81ED-4DB2-BD59-A6C34878D82A}">
                    <a16:rowId xmlns:a16="http://schemas.microsoft.com/office/drawing/2014/main" val="10003"/>
                  </a:ext>
                </a:extLst>
              </a:tr>
              <a:tr h="258347">
                <a:tc>
                  <a:txBody>
                    <a:bodyPr/>
                    <a:lstStyle/>
                    <a:p>
                      <a:r>
                        <a:rPr lang="en-US" sz="1600" dirty="0">
                          <a:latin typeface="+mn-lt"/>
                        </a:rPr>
                        <a:t>4</a:t>
                      </a:r>
                    </a:p>
                  </a:txBody>
                  <a:tcPr marT="45709" marB="45709"/>
                </a:tc>
                <a:tc>
                  <a:txBody>
                    <a:bodyPr/>
                    <a:lstStyle/>
                    <a:p>
                      <a:r>
                        <a:rPr lang="en-US" sz="1600" i="0" dirty="0">
                          <a:latin typeface="+mn-lt"/>
                        </a:rPr>
                        <a:t>Faculty/Content</a:t>
                      </a:r>
                      <a:r>
                        <a:rPr lang="en-US" sz="1600" i="0" baseline="0" dirty="0">
                          <a:latin typeface="+mn-lt"/>
                        </a:rPr>
                        <a:t> Writer/Trainer</a:t>
                      </a:r>
                      <a:endParaRPr lang="en-US" sz="1600" i="0" dirty="0">
                        <a:latin typeface="+mn-lt"/>
                      </a:endParaRPr>
                    </a:p>
                  </a:txBody>
                  <a:tcPr marT="45709" marB="45709"/>
                </a:tc>
                <a:tc>
                  <a:txBody>
                    <a:bodyPr/>
                    <a:lstStyle/>
                    <a:p>
                      <a:r>
                        <a:rPr lang="en-US" sz="1600" i="0" dirty="0">
                          <a:latin typeface="+mn-lt"/>
                        </a:rPr>
                        <a:t>Educational Institutes / Corporate</a:t>
                      </a:r>
                    </a:p>
                  </a:txBody>
                  <a:tcPr marT="45709" marB="45709"/>
                </a:tc>
                <a:extLst>
                  <a:ext uri="{0D108BD9-81ED-4DB2-BD59-A6C34878D82A}">
                    <a16:rowId xmlns:a16="http://schemas.microsoft.com/office/drawing/2014/main" val="10004"/>
                  </a:ext>
                </a:extLst>
              </a:tr>
              <a:tr h="452107">
                <a:tc>
                  <a:txBody>
                    <a:bodyPr/>
                    <a:lstStyle/>
                    <a:p>
                      <a:r>
                        <a:rPr lang="en-US" sz="1600" dirty="0">
                          <a:latin typeface="+mn-lt"/>
                        </a:rPr>
                        <a:t>5</a:t>
                      </a:r>
                    </a:p>
                  </a:txBody>
                  <a:tcPr marT="45709" marB="45709"/>
                </a:tc>
                <a:tc>
                  <a:txBody>
                    <a:bodyPr/>
                    <a:lstStyle/>
                    <a:p>
                      <a:r>
                        <a:rPr lang="en-US" sz="1600" i="0" dirty="0">
                          <a:latin typeface="+mn-lt"/>
                        </a:rPr>
                        <a:t>Independent</a:t>
                      </a:r>
                      <a:r>
                        <a:rPr lang="en-US" sz="1600" i="0" baseline="0" dirty="0">
                          <a:latin typeface="+mn-lt"/>
                        </a:rPr>
                        <a:t> Financial Planner</a:t>
                      </a:r>
                      <a:endParaRPr lang="en-US" sz="1600" i="0" dirty="0">
                        <a:latin typeface="+mn-lt"/>
                      </a:endParaRPr>
                    </a:p>
                  </a:txBody>
                  <a:tcPr marT="45709" marB="45709"/>
                </a:tc>
                <a:tc>
                  <a:txBody>
                    <a:bodyPr/>
                    <a:lstStyle/>
                    <a:p>
                      <a:r>
                        <a:rPr lang="en-US" sz="1600" i="0" dirty="0">
                          <a:latin typeface="+mn-lt"/>
                        </a:rPr>
                        <a:t>Self Employed</a:t>
                      </a:r>
                    </a:p>
                  </a:txBody>
                  <a:tcPr marT="45709" marB="45709"/>
                </a:tc>
                <a:extLst>
                  <a:ext uri="{0D108BD9-81ED-4DB2-BD59-A6C34878D82A}">
                    <a16:rowId xmlns:a16="http://schemas.microsoft.com/office/drawing/2014/main" val="10005"/>
                  </a:ext>
                </a:extLst>
              </a:tr>
              <a:tr h="452107">
                <a:tc>
                  <a:txBody>
                    <a:bodyPr/>
                    <a:lstStyle/>
                    <a:p>
                      <a:r>
                        <a:rPr lang="en-US" sz="1600" dirty="0">
                          <a:latin typeface="+mn-lt"/>
                        </a:rPr>
                        <a:t>6</a:t>
                      </a:r>
                    </a:p>
                  </a:txBody>
                  <a:tcPr marT="45709" marB="45709"/>
                </a:tc>
                <a:tc>
                  <a:txBody>
                    <a:bodyPr/>
                    <a:lstStyle/>
                    <a:p>
                      <a:r>
                        <a:rPr lang="en-US" sz="1600" i="0" dirty="0">
                          <a:latin typeface="+mn-lt"/>
                        </a:rPr>
                        <a:t>Mutual Fund Business / Agent</a:t>
                      </a:r>
                    </a:p>
                  </a:txBody>
                  <a:tcPr marT="45709" marB="45709"/>
                </a:tc>
                <a:tc>
                  <a:txBody>
                    <a:bodyPr/>
                    <a:lstStyle/>
                    <a:p>
                      <a:r>
                        <a:rPr lang="en-US" sz="1600" i="0" dirty="0">
                          <a:latin typeface="+mn-lt"/>
                        </a:rPr>
                        <a:t>Free</a:t>
                      </a:r>
                      <a:r>
                        <a:rPr lang="en-US" sz="1600" i="0" baseline="0" dirty="0">
                          <a:latin typeface="+mn-lt"/>
                        </a:rPr>
                        <a:t> lancer, Self Employed</a:t>
                      </a:r>
                      <a:endParaRPr lang="en-US" sz="1600" i="0" dirty="0">
                        <a:latin typeface="+mn-lt"/>
                      </a:endParaRPr>
                    </a:p>
                  </a:txBody>
                  <a:tcPr marT="45709" marB="45709"/>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023156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95438" y="514350"/>
            <a:ext cx="7458808" cy="535781"/>
          </a:xfrm>
        </p:spPr>
        <p:txBody>
          <a:bodyPr>
            <a:normAutofit fontScale="90000"/>
          </a:bodyPr>
          <a:lstStyle/>
          <a:p>
            <a:r>
              <a:rPr lang="en-US" b="1" dirty="0"/>
              <a:t>Career Path</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73861800"/>
              </p:ext>
            </p:extLst>
          </p:nvPr>
        </p:nvGraphicFramePr>
        <p:xfrm>
          <a:off x="995451" y="1092994"/>
          <a:ext cx="7772400" cy="351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913244" y="4057132"/>
            <a:ext cx="1061496"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0-2 years</a:t>
            </a:r>
          </a:p>
        </p:txBody>
      </p:sp>
      <p:sp>
        <p:nvSpPr>
          <p:cNvPr id="10" name="TextBox 9"/>
          <p:cNvSpPr txBox="1"/>
          <p:nvPr/>
        </p:nvSpPr>
        <p:spPr>
          <a:xfrm>
            <a:off x="1913244" y="3485932"/>
            <a:ext cx="1061496"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2-5 years</a:t>
            </a:r>
          </a:p>
        </p:txBody>
      </p:sp>
      <p:sp>
        <p:nvSpPr>
          <p:cNvPr id="11" name="TextBox 10"/>
          <p:cNvSpPr txBox="1"/>
          <p:nvPr/>
        </p:nvSpPr>
        <p:spPr>
          <a:xfrm>
            <a:off x="1913245" y="2857894"/>
            <a:ext cx="1061497"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5-10 years</a:t>
            </a:r>
          </a:p>
        </p:txBody>
      </p:sp>
      <p:sp>
        <p:nvSpPr>
          <p:cNvPr id="12" name="TextBox 11"/>
          <p:cNvSpPr txBox="1"/>
          <p:nvPr/>
        </p:nvSpPr>
        <p:spPr>
          <a:xfrm>
            <a:off x="1936165" y="2366832"/>
            <a:ext cx="1204749"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10-15 years</a:t>
            </a:r>
          </a:p>
        </p:txBody>
      </p:sp>
      <p:sp>
        <p:nvSpPr>
          <p:cNvPr id="13" name="TextBox 12"/>
          <p:cNvSpPr txBox="1"/>
          <p:nvPr/>
        </p:nvSpPr>
        <p:spPr>
          <a:xfrm>
            <a:off x="1913245" y="1828800"/>
            <a:ext cx="1310755"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solidFill>
                  <a:schemeClr val="bg1"/>
                </a:solidFill>
              </a:rPr>
              <a:t>15-25 + years</a:t>
            </a:r>
          </a:p>
        </p:txBody>
      </p:sp>
      <p:sp>
        <p:nvSpPr>
          <p:cNvPr id="14" name="TextBox 13"/>
          <p:cNvSpPr txBox="1"/>
          <p:nvPr/>
        </p:nvSpPr>
        <p:spPr>
          <a:xfrm>
            <a:off x="334608" y="4057132"/>
            <a:ext cx="793667"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3-6lacs</a:t>
            </a:r>
          </a:p>
        </p:txBody>
      </p:sp>
      <p:sp>
        <p:nvSpPr>
          <p:cNvPr id="15" name="TextBox 14"/>
          <p:cNvSpPr txBox="1"/>
          <p:nvPr/>
        </p:nvSpPr>
        <p:spPr>
          <a:xfrm>
            <a:off x="334607" y="3485932"/>
            <a:ext cx="1121662"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4- 8 lacs</a:t>
            </a:r>
          </a:p>
        </p:txBody>
      </p:sp>
      <p:sp>
        <p:nvSpPr>
          <p:cNvPr id="16" name="TextBox 15"/>
          <p:cNvSpPr txBox="1"/>
          <p:nvPr/>
        </p:nvSpPr>
        <p:spPr>
          <a:xfrm>
            <a:off x="334607" y="2875533"/>
            <a:ext cx="1121663"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8 - 25 lacs</a:t>
            </a:r>
          </a:p>
        </p:txBody>
      </p:sp>
      <p:sp>
        <p:nvSpPr>
          <p:cNvPr id="17" name="TextBox 16"/>
          <p:cNvSpPr txBox="1"/>
          <p:nvPr/>
        </p:nvSpPr>
        <p:spPr>
          <a:xfrm>
            <a:off x="334606" y="2366832"/>
            <a:ext cx="1246292"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defPPr>
              <a:defRPr lang="en-US"/>
            </a:defPPr>
            <a:lvl1pPr>
              <a:defRPr sz="1600">
                <a:solidFill>
                  <a:schemeClr val="lt1"/>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b="1" dirty="0"/>
              <a:t>25- 50 lacs</a:t>
            </a:r>
          </a:p>
        </p:txBody>
      </p:sp>
      <p:sp>
        <p:nvSpPr>
          <p:cNvPr id="18" name="TextBox 17"/>
          <p:cNvSpPr txBox="1"/>
          <p:nvPr/>
        </p:nvSpPr>
        <p:spPr>
          <a:xfrm>
            <a:off x="376604" y="1873193"/>
            <a:ext cx="913948" cy="338554"/>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1600" b="1" dirty="0">
                <a:latin typeface="Calibri" pitchFamily="34" charset="0"/>
                <a:cs typeface="Calibri" pitchFamily="34" charset="0"/>
              </a:rPr>
              <a:t>50lac+</a:t>
            </a:r>
          </a:p>
        </p:txBody>
      </p:sp>
      <p:sp>
        <p:nvSpPr>
          <p:cNvPr id="54306" name="TextBox 18"/>
          <p:cNvSpPr txBox="1">
            <a:spLocks noChangeArrowheads="1"/>
          </p:cNvSpPr>
          <p:nvPr/>
        </p:nvSpPr>
        <p:spPr bwMode="auto">
          <a:xfrm>
            <a:off x="376604" y="1221581"/>
            <a:ext cx="1329103" cy="584775"/>
          </a:xfrm>
          <a:prstGeom prst="rect">
            <a:avLst/>
          </a:prstGeom>
          <a:solidFill>
            <a:srgbClr val="0070C0"/>
          </a:solidFill>
          <a:ln>
            <a:noFill/>
          </a:ln>
        </p:spPr>
        <p:txBody>
          <a:bodyPr>
            <a:spAutoFit/>
          </a:bodyPr>
          <a:lstStyle>
            <a:lvl1pPr eaLnBrk="0" hangingPunct="0">
              <a:defRPr sz="2100">
                <a:solidFill>
                  <a:schemeClr val="tx1"/>
                </a:solidFill>
                <a:latin typeface="Times New Roman" pitchFamily="18" charset="0"/>
                <a:cs typeface="Arial" charset="0"/>
              </a:defRPr>
            </a:lvl1pPr>
            <a:lvl2pPr marL="742950" indent="-285750" eaLnBrk="0" hangingPunct="0">
              <a:defRPr sz="2100">
                <a:solidFill>
                  <a:schemeClr val="tx1"/>
                </a:solidFill>
                <a:latin typeface="Times New Roman" pitchFamily="18" charset="0"/>
                <a:cs typeface="Arial" charset="0"/>
              </a:defRPr>
            </a:lvl2pPr>
            <a:lvl3pPr marL="1143000" indent="-228600" eaLnBrk="0" hangingPunct="0">
              <a:defRPr sz="2100">
                <a:solidFill>
                  <a:schemeClr val="tx1"/>
                </a:solidFill>
                <a:latin typeface="Times New Roman" pitchFamily="18" charset="0"/>
                <a:cs typeface="Arial" charset="0"/>
              </a:defRPr>
            </a:lvl3pPr>
            <a:lvl4pPr marL="1600200" indent="-228600" eaLnBrk="0" hangingPunct="0">
              <a:defRPr sz="2100">
                <a:solidFill>
                  <a:schemeClr val="tx1"/>
                </a:solidFill>
                <a:latin typeface="Times New Roman" pitchFamily="18" charset="0"/>
                <a:cs typeface="Arial" charset="0"/>
              </a:defRPr>
            </a:lvl4pPr>
            <a:lvl5pPr marL="2057400" indent="-228600" eaLnBrk="0" hangingPunct="0">
              <a:defRPr sz="21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1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1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1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100">
                <a:solidFill>
                  <a:schemeClr val="tx1"/>
                </a:solidFill>
                <a:latin typeface="Times New Roman" pitchFamily="18" charset="0"/>
                <a:cs typeface="Arial" charset="0"/>
              </a:defRPr>
            </a:lvl9pPr>
          </a:lstStyle>
          <a:p>
            <a:pPr eaLnBrk="1" hangingPunct="1"/>
            <a:r>
              <a:rPr lang="en-US" sz="1600" b="1" dirty="0">
                <a:solidFill>
                  <a:schemeClr val="bg1"/>
                </a:solidFill>
                <a:latin typeface="Calibri" pitchFamily="34" charset="0"/>
              </a:rPr>
              <a:t>Broad CTC Range</a:t>
            </a:r>
          </a:p>
        </p:txBody>
      </p:sp>
      <p:sp>
        <p:nvSpPr>
          <p:cNvPr id="54307" name="TextBox 19"/>
          <p:cNvSpPr txBox="1">
            <a:spLocks noChangeArrowheads="1"/>
          </p:cNvSpPr>
          <p:nvPr/>
        </p:nvSpPr>
        <p:spPr bwMode="auto">
          <a:xfrm>
            <a:off x="1864505" y="1159144"/>
            <a:ext cx="1408234" cy="584775"/>
          </a:xfrm>
          <a:prstGeom prst="rect">
            <a:avLst/>
          </a:prstGeom>
          <a:solidFill>
            <a:srgbClr val="0070C0"/>
          </a:solidFill>
          <a:ln>
            <a:noFill/>
          </a:ln>
        </p:spPr>
        <p:txBody>
          <a:bodyPr>
            <a:spAutoFit/>
          </a:bodyPr>
          <a:lstStyle>
            <a:lvl1pPr eaLnBrk="0" hangingPunct="0">
              <a:defRPr sz="2100">
                <a:solidFill>
                  <a:schemeClr val="tx1"/>
                </a:solidFill>
                <a:latin typeface="Times New Roman" pitchFamily="18" charset="0"/>
                <a:cs typeface="Arial" charset="0"/>
              </a:defRPr>
            </a:lvl1pPr>
            <a:lvl2pPr marL="742950" indent="-285750" eaLnBrk="0" hangingPunct="0">
              <a:defRPr sz="2100">
                <a:solidFill>
                  <a:schemeClr val="tx1"/>
                </a:solidFill>
                <a:latin typeface="Times New Roman" pitchFamily="18" charset="0"/>
                <a:cs typeface="Arial" charset="0"/>
              </a:defRPr>
            </a:lvl2pPr>
            <a:lvl3pPr marL="1143000" indent="-228600" eaLnBrk="0" hangingPunct="0">
              <a:defRPr sz="2100">
                <a:solidFill>
                  <a:schemeClr val="tx1"/>
                </a:solidFill>
                <a:latin typeface="Times New Roman" pitchFamily="18" charset="0"/>
                <a:cs typeface="Arial" charset="0"/>
              </a:defRPr>
            </a:lvl3pPr>
            <a:lvl4pPr marL="1600200" indent="-228600" eaLnBrk="0" hangingPunct="0">
              <a:defRPr sz="2100">
                <a:solidFill>
                  <a:schemeClr val="tx1"/>
                </a:solidFill>
                <a:latin typeface="Times New Roman" pitchFamily="18" charset="0"/>
                <a:cs typeface="Arial" charset="0"/>
              </a:defRPr>
            </a:lvl4pPr>
            <a:lvl5pPr marL="2057400" indent="-228600" eaLnBrk="0" hangingPunct="0">
              <a:defRPr sz="21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1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1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1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100">
                <a:solidFill>
                  <a:schemeClr val="tx1"/>
                </a:solidFill>
                <a:latin typeface="Times New Roman" pitchFamily="18" charset="0"/>
                <a:cs typeface="Arial" charset="0"/>
              </a:defRPr>
            </a:lvl9pPr>
          </a:lstStyle>
          <a:p>
            <a:pPr eaLnBrk="1" hangingPunct="1"/>
            <a:r>
              <a:rPr lang="en-US" sz="1600" b="1" dirty="0">
                <a:solidFill>
                  <a:schemeClr val="bg1"/>
                </a:solidFill>
                <a:latin typeface="Calibri" pitchFamily="34" charset="0"/>
              </a:rPr>
              <a:t>Broad Experience</a:t>
            </a:r>
          </a:p>
        </p:txBody>
      </p:sp>
      <p:sp>
        <p:nvSpPr>
          <p:cNvPr id="54308" name="TextBox 20"/>
          <p:cNvSpPr txBox="1">
            <a:spLocks noChangeArrowheads="1"/>
          </p:cNvSpPr>
          <p:nvPr/>
        </p:nvSpPr>
        <p:spPr bwMode="auto">
          <a:xfrm>
            <a:off x="5780943" y="1221581"/>
            <a:ext cx="2239108" cy="338554"/>
          </a:xfrm>
          <a:prstGeom prst="rect">
            <a:avLst/>
          </a:prstGeom>
          <a:solidFill>
            <a:srgbClr val="7A5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Times New Roman" pitchFamily="18" charset="0"/>
                <a:cs typeface="Arial" charset="0"/>
              </a:defRPr>
            </a:lvl1pPr>
            <a:lvl2pPr marL="742950" indent="-285750" eaLnBrk="0" hangingPunct="0">
              <a:defRPr sz="2100">
                <a:solidFill>
                  <a:schemeClr val="tx1"/>
                </a:solidFill>
                <a:latin typeface="Times New Roman" pitchFamily="18" charset="0"/>
                <a:cs typeface="Arial" charset="0"/>
              </a:defRPr>
            </a:lvl2pPr>
            <a:lvl3pPr marL="1143000" indent="-228600" eaLnBrk="0" hangingPunct="0">
              <a:defRPr sz="2100">
                <a:solidFill>
                  <a:schemeClr val="tx1"/>
                </a:solidFill>
                <a:latin typeface="Times New Roman" pitchFamily="18" charset="0"/>
                <a:cs typeface="Arial" charset="0"/>
              </a:defRPr>
            </a:lvl3pPr>
            <a:lvl4pPr marL="1600200" indent="-228600" eaLnBrk="0" hangingPunct="0">
              <a:defRPr sz="2100">
                <a:solidFill>
                  <a:schemeClr val="tx1"/>
                </a:solidFill>
                <a:latin typeface="Times New Roman" pitchFamily="18" charset="0"/>
                <a:cs typeface="Arial" charset="0"/>
              </a:defRPr>
            </a:lvl4pPr>
            <a:lvl5pPr marL="2057400" indent="-228600" eaLnBrk="0" hangingPunct="0">
              <a:defRPr sz="21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1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1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1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100">
                <a:solidFill>
                  <a:schemeClr val="tx1"/>
                </a:solidFill>
                <a:latin typeface="Times New Roman" pitchFamily="18" charset="0"/>
                <a:cs typeface="Arial" charset="0"/>
              </a:defRPr>
            </a:lvl9pPr>
          </a:lstStyle>
          <a:p>
            <a:pPr eaLnBrk="1" hangingPunct="1"/>
            <a:r>
              <a:rPr lang="en-US" sz="1600" b="1" dirty="0">
                <a:solidFill>
                  <a:schemeClr val="bg1"/>
                </a:solidFill>
                <a:latin typeface="Calibri" pitchFamily="34" charset="0"/>
              </a:rPr>
              <a:t>Career advancement</a:t>
            </a:r>
          </a:p>
        </p:txBody>
      </p:sp>
      <p:sp>
        <p:nvSpPr>
          <p:cNvPr id="54309" name="TextBox 1"/>
          <p:cNvSpPr txBox="1">
            <a:spLocks noChangeArrowheads="1"/>
          </p:cNvSpPr>
          <p:nvPr/>
        </p:nvSpPr>
        <p:spPr bwMode="auto">
          <a:xfrm>
            <a:off x="5780943" y="4810289"/>
            <a:ext cx="3371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Times New Roman" pitchFamily="18" charset="0"/>
                <a:cs typeface="Arial" charset="0"/>
              </a:defRPr>
            </a:lvl1pPr>
            <a:lvl2pPr marL="742950" indent="-285750" eaLnBrk="0" hangingPunct="0">
              <a:defRPr sz="2100">
                <a:solidFill>
                  <a:schemeClr val="tx1"/>
                </a:solidFill>
                <a:latin typeface="Times New Roman" pitchFamily="18" charset="0"/>
                <a:cs typeface="Arial" charset="0"/>
              </a:defRPr>
            </a:lvl2pPr>
            <a:lvl3pPr marL="1143000" indent="-228600" eaLnBrk="0" hangingPunct="0">
              <a:defRPr sz="2100">
                <a:solidFill>
                  <a:schemeClr val="tx1"/>
                </a:solidFill>
                <a:latin typeface="Times New Roman" pitchFamily="18" charset="0"/>
                <a:cs typeface="Arial" charset="0"/>
              </a:defRPr>
            </a:lvl3pPr>
            <a:lvl4pPr marL="1600200" indent="-228600" eaLnBrk="0" hangingPunct="0">
              <a:defRPr sz="2100">
                <a:solidFill>
                  <a:schemeClr val="tx1"/>
                </a:solidFill>
                <a:latin typeface="Times New Roman" pitchFamily="18" charset="0"/>
                <a:cs typeface="Arial" charset="0"/>
              </a:defRPr>
            </a:lvl4pPr>
            <a:lvl5pPr marL="2057400" indent="-228600" eaLnBrk="0" hangingPunct="0">
              <a:defRPr sz="21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1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1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1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100">
                <a:solidFill>
                  <a:schemeClr val="tx1"/>
                </a:solidFill>
                <a:latin typeface="Times New Roman" pitchFamily="18" charset="0"/>
                <a:cs typeface="Arial" charset="0"/>
              </a:defRPr>
            </a:lvl9pPr>
          </a:lstStyle>
          <a:p>
            <a:pPr eaLnBrk="1" hangingPunct="1"/>
            <a:r>
              <a:rPr lang="en-US" sz="1100" b="1" dirty="0"/>
              <a:t>Note -All data is indicative and will vary by company</a:t>
            </a:r>
          </a:p>
        </p:txBody>
      </p:sp>
      <p:sp>
        <p:nvSpPr>
          <p:cNvPr id="54310" name="TextBox 19"/>
          <p:cNvSpPr txBox="1">
            <a:spLocks noChangeArrowheads="1"/>
          </p:cNvSpPr>
          <p:nvPr/>
        </p:nvSpPr>
        <p:spPr bwMode="auto">
          <a:xfrm>
            <a:off x="3578470" y="1221582"/>
            <a:ext cx="1408235" cy="584775"/>
          </a:xfrm>
          <a:prstGeom prst="rect">
            <a:avLst/>
          </a:prstGeom>
          <a:solidFill>
            <a:srgbClr val="0070C0"/>
          </a:solidFill>
          <a:ln>
            <a:noFill/>
          </a:ln>
        </p:spPr>
        <p:txBody>
          <a:bodyPr>
            <a:spAutoFit/>
          </a:bodyPr>
          <a:lstStyle>
            <a:lvl1pPr eaLnBrk="0" hangingPunct="0">
              <a:defRPr sz="2100">
                <a:solidFill>
                  <a:schemeClr val="tx1"/>
                </a:solidFill>
                <a:latin typeface="Times New Roman" pitchFamily="18" charset="0"/>
                <a:cs typeface="Arial" charset="0"/>
              </a:defRPr>
            </a:lvl1pPr>
            <a:lvl2pPr marL="742950" indent="-285750" eaLnBrk="0" hangingPunct="0">
              <a:defRPr sz="2100">
                <a:solidFill>
                  <a:schemeClr val="tx1"/>
                </a:solidFill>
                <a:latin typeface="Times New Roman" pitchFamily="18" charset="0"/>
                <a:cs typeface="Arial" charset="0"/>
              </a:defRPr>
            </a:lvl2pPr>
            <a:lvl3pPr marL="1143000" indent="-228600" eaLnBrk="0" hangingPunct="0">
              <a:defRPr sz="2100">
                <a:solidFill>
                  <a:schemeClr val="tx1"/>
                </a:solidFill>
                <a:latin typeface="Times New Roman" pitchFamily="18" charset="0"/>
                <a:cs typeface="Arial" charset="0"/>
              </a:defRPr>
            </a:lvl3pPr>
            <a:lvl4pPr marL="1600200" indent="-228600" eaLnBrk="0" hangingPunct="0">
              <a:defRPr sz="2100">
                <a:solidFill>
                  <a:schemeClr val="tx1"/>
                </a:solidFill>
                <a:latin typeface="Times New Roman" pitchFamily="18" charset="0"/>
                <a:cs typeface="Arial" charset="0"/>
              </a:defRPr>
            </a:lvl4pPr>
            <a:lvl5pPr marL="2057400" indent="-228600" eaLnBrk="0" hangingPunct="0">
              <a:defRPr sz="21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1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1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1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100">
                <a:solidFill>
                  <a:schemeClr val="tx1"/>
                </a:solidFill>
                <a:latin typeface="Times New Roman" pitchFamily="18" charset="0"/>
                <a:cs typeface="Arial" charset="0"/>
              </a:defRPr>
            </a:lvl9pPr>
          </a:lstStyle>
          <a:p>
            <a:pPr eaLnBrk="1" hangingPunct="1"/>
            <a:r>
              <a:rPr lang="en-US" sz="1600" b="1" dirty="0">
                <a:solidFill>
                  <a:schemeClr val="bg1"/>
                </a:solidFill>
                <a:latin typeface="Calibri" pitchFamily="34" charset="0"/>
              </a:rPr>
              <a:t>Skills Required</a:t>
            </a:r>
          </a:p>
        </p:txBody>
      </p:sp>
      <p:sp>
        <p:nvSpPr>
          <p:cNvPr id="3" name="TextBox 2"/>
          <p:cNvSpPr txBox="1"/>
          <p:nvPr/>
        </p:nvSpPr>
        <p:spPr>
          <a:xfrm>
            <a:off x="3456844" y="1776412"/>
            <a:ext cx="1953357" cy="2800767"/>
          </a:xfrm>
          <a:prstGeom prst="rect">
            <a:avLst/>
          </a:prstGeom>
          <a:solidFill>
            <a:schemeClr val="accent2"/>
          </a:solidFill>
        </p:spPr>
        <p:txBody>
          <a:bodyPr>
            <a:spAutoFit/>
          </a:bodyPr>
          <a:lstStyle/>
          <a:p>
            <a:pPr marL="285750" indent="-285750">
              <a:buFont typeface="Arial" pitchFamily="34" charset="0"/>
              <a:buChar char="•"/>
              <a:defRPr/>
            </a:pPr>
            <a:r>
              <a:rPr lang="en-US" sz="1600" b="1" dirty="0">
                <a:solidFill>
                  <a:schemeClr val="bg1"/>
                </a:solidFill>
                <a:latin typeface="Calibri" pitchFamily="34" charset="0"/>
                <a:cs typeface="Calibri" pitchFamily="34" charset="0"/>
              </a:rPr>
              <a:t>Soft Skills</a:t>
            </a:r>
          </a:p>
          <a:p>
            <a:pPr marL="285750" indent="-285750">
              <a:buFont typeface="Arial" pitchFamily="34" charset="0"/>
              <a:buChar char="•"/>
              <a:defRPr/>
            </a:pPr>
            <a:r>
              <a:rPr lang="en-US" sz="1600" b="1" dirty="0">
                <a:solidFill>
                  <a:schemeClr val="bg1"/>
                </a:solidFill>
                <a:latin typeface="Calibri" pitchFamily="34" charset="0"/>
                <a:cs typeface="Calibri" pitchFamily="34" charset="0"/>
              </a:rPr>
              <a:t>Product skills</a:t>
            </a:r>
          </a:p>
          <a:p>
            <a:pPr marL="285750" indent="-285750">
              <a:buFont typeface="Arial" pitchFamily="34" charset="0"/>
              <a:buChar char="•"/>
              <a:defRPr/>
            </a:pPr>
            <a:r>
              <a:rPr lang="en-US" sz="1600" b="1" dirty="0">
                <a:solidFill>
                  <a:schemeClr val="bg1"/>
                </a:solidFill>
                <a:latin typeface="Calibri" pitchFamily="34" charset="0"/>
                <a:cs typeface="Calibri" pitchFamily="34" charset="0"/>
              </a:rPr>
              <a:t>Customer Management </a:t>
            </a:r>
          </a:p>
          <a:p>
            <a:pPr marL="285750" indent="-285750">
              <a:buFont typeface="Arial" pitchFamily="34" charset="0"/>
              <a:buChar char="•"/>
              <a:defRPr/>
            </a:pPr>
            <a:r>
              <a:rPr lang="en-US" sz="1600" b="1" dirty="0">
                <a:solidFill>
                  <a:schemeClr val="bg1"/>
                </a:solidFill>
                <a:latin typeface="Calibri" pitchFamily="34" charset="0"/>
                <a:cs typeface="Calibri" pitchFamily="34" charset="0"/>
              </a:rPr>
              <a:t>Selling skills</a:t>
            </a:r>
          </a:p>
          <a:p>
            <a:pPr marL="285750" indent="-285750">
              <a:buFont typeface="Arial" pitchFamily="34" charset="0"/>
              <a:buChar char="•"/>
              <a:defRPr/>
            </a:pPr>
            <a:r>
              <a:rPr lang="en-US" sz="1600" b="1" dirty="0">
                <a:solidFill>
                  <a:schemeClr val="bg1"/>
                </a:solidFill>
                <a:latin typeface="Calibri" pitchFamily="34" charset="0"/>
                <a:cs typeface="Calibri" pitchFamily="34" charset="0"/>
              </a:rPr>
              <a:t>Business understanding</a:t>
            </a:r>
          </a:p>
          <a:p>
            <a:pPr marL="285750" indent="-285750">
              <a:buFont typeface="Arial" pitchFamily="34" charset="0"/>
              <a:buChar char="•"/>
              <a:defRPr/>
            </a:pPr>
            <a:r>
              <a:rPr lang="en-US" sz="1600" b="1" dirty="0">
                <a:solidFill>
                  <a:schemeClr val="bg1"/>
                </a:solidFill>
                <a:latin typeface="Calibri" pitchFamily="34" charset="0"/>
                <a:cs typeface="Calibri" pitchFamily="34" charset="0"/>
              </a:rPr>
              <a:t>Trading skills </a:t>
            </a:r>
          </a:p>
          <a:p>
            <a:pPr marL="285750" indent="-285750">
              <a:buFont typeface="Arial" pitchFamily="34" charset="0"/>
              <a:buChar char="•"/>
              <a:defRPr/>
            </a:pPr>
            <a:r>
              <a:rPr lang="en-US" sz="1600" b="1" dirty="0">
                <a:solidFill>
                  <a:schemeClr val="bg1"/>
                </a:solidFill>
                <a:latin typeface="Calibri" pitchFamily="34" charset="0"/>
                <a:cs typeface="Calibri" pitchFamily="34" charset="0"/>
              </a:rPr>
              <a:t>Technical Analysis skills</a:t>
            </a:r>
          </a:p>
          <a:p>
            <a:pPr marL="285750" indent="-285750">
              <a:buFont typeface="Arial" pitchFamily="34" charset="0"/>
              <a:buChar char="•"/>
              <a:defRPr/>
            </a:pPr>
            <a:endParaRPr lang="en-US" sz="1600" b="1" dirty="0">
              <a:solidFill>
                <a:schemeClr val="bg1"/>
              </a:solidFill>
              <a:latin typeface="Calibri" pitchFamily="34" charset="0"/>
              <a:cs typeface="Calibri" pitchFamily="34" charset="0"/>
            </a:endParaRPr>
          </a:p>
        </p:txBody>
      </p:sp>
      <p:cxnSp>
        <p:nvCxnSpPr>
          <p:cNvPr id="20" name="Straight Arrow Connector 19"/>
          <p:cNvCxnSpPr/>
          <p:nvPr/>
        </p:nvCxnSpPr>
        <p:spPr>
          <a:xfrm flipV="1">
            <a:off x="1705708" y="1857375"/>
            <a:ext cx="0" cy="2453879"/>
          </a:xfrm>
          <a:prstGeom prst="straightConnector1">
            <a:avLst/>
          </a:prstGeom>
          <a:ln w="95250">
            <a:solidFill>
              <a:srgbClr val="FF3300"/>
            </a:solidFill>
            <a:tailEnd type="arrow"/>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flipV="1">
            <a:off x="3367454" y="1828800"/>
            <a:ext cx="0" cy="2453879"/>
          </a:xfrm>
          <a:prstGeom prst="straightConnector1">
            <a:avLst/>
          </a:prstGeom>
          <a:ln w="95250">
            <a:solidFill>
              <a:srgbClr val="FF3300"/>
            </a:solidFill>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V="1">
            <a:off x="5610958" y="1828800"/>
            <a:ext cx="0" cy="2453879"/>
          </a:xfrm>
          <a:prstGeom prst="straightConnector1">
            <a:avLst/>
          </a:prstGeom>
          <a:ln w="95250">
            <a:solidFill>
              <a:srgbClr val="FF3300"/>
            </a:solidFill>
            <a:tailEnd type="arrow"/>
          </a:ln>
        </p:spPr>
        <p:style>
          <a:lnRef idx="3">
            <a:schemeClr val="accent6"/>
          </a:lnRef>
          <a:fillRef idx="0">
            <a:schemeClr val="accent6"/>
          </a:fillRef>
          <a:effectRef idx="2">
            <a:schemeClr val="accent6"/>
          </a:effectRef>
          <a:fontRef idx="minor">
            <a:schemeClr val="tx1"/>
          </a:fontRef>
        </p:style>
      </p:cxn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217505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371600"/>
            <a:ext cx="7772400" cy="40011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2000" dirty="0">
                <a:solidFill>
                  <a:srgbClr val="053C6D"/>
                </a:solidFill>
                <a:latin typeface="Arial" pitchFamily="34" charset="0"/>
                <a:cs typeface="Arial" pitchFamily="34" charset="0"/>
              </a:rPr>
              <a:t>Median salaries (INR) in India based on years of experience</a:t>
            </a:r>
          </a:p>
        </p:txBody>
      </p:sp>
      <p:sp>
        <p:nvSpPr>
          <p:cNvPr id="39939" name="Title 1"/>
          <p:cNvSpPr>
            <a:spLocks noGrp="1"/>
          </p:cNvSpPr>
          <p:nvPr>
            <p:ph type="title"/>
          </p:nvPr>
        </p:nvSpPr>
        <p:spPr>
          <a:xfrm>
            <a:off x="647700" y="666750"/>
            <a:ext cx="7773987" cy="459581"/>
          </a:xfrm>
        </p:spPr>
        <p:txBody>
          <a:bodyPr>
            <a:noAutofit/>
          </a:bodyPr>
          <a:lstStyle/>
          <a:p>
            <a:pPr eaLnBrk="1" hangingPunct="1"/>
            <a:r>
              <a:rPr lang="en-US" sz="3600" dirty="0">
                <a:latin typeface="Arial" pitchFamily="34" charset="0"/>
                <a:cs typeface="Arial" pitchFamily="34" charset="0"/>
              </a:rPr>
              <a:t>     Pay Scale – BFSI Industry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83803705"/>
              </p:ext>
            </p:extLst>
          </p:nvPr>
        </p:nvGraphicFramePr>
        <p:xfrm>
          <a:off x="533400" y="1657351"/>
          <a:ext cx="8153400" cy="3051572"/>
        </p:xfrm>
        <a:graphic>
          <a:graphicData uri="http://schemas.openxmlformats.org/drawingml/2006/chart">
            <c:chart xmlns:c="http://schemas.openxmlformats.org/drawingml/2006/chart" xmlns:r="http://schemas.openxmlformats.org/officeDocument/2006/relationships" r:id="rId2"/>
          </a:graphicData>
        </a:graphic>
      </p:graphicFrame>
      <p:pic>
        <p:nvPicPr>
          <p:cNvPr id="39941" name="Picture 9" descr="paysca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629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0"/>
          <p:cNvSpPr txBox="1">
            <a:spLocks noChangeArrowheads="1"/>
          </p:cNvSpPr>
          <p:nvPr/>
        </p:nvSpPr>
        <p:spPr bwMode="auto">
          <a:xfrm>
            <a:off x="0" y="4743451"/>
            <a:ext cx="548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t>Source:		Dated: 22</a:t>
            </a:r>
            <a:r>
              <a:rPr lang="en-US" sz="1400" baseline="30000" dirty="0"/>
              <a:t>nd</a:t>
            </a:r>
            <a:r>
              <a:rPr lang="en-US" sz="1400" dirty="0"/>
              <a:t> Dec, 2016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3477711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Banking Sector Structure in India</a:t>
            </a:r>
          </a:p>
        </p:txBody>
      </p:sp>
      <p:sp>
        <p:nvSpPr>
          <p:cNvPr id="3" name="Content Placeholder 2"/>
          <p:cNvSpPr>
            <a:spLocks noGrp="1"/>
          </p:cNvSpPr>
          <p:nvPr>
            <p:ph sz="quarter" idx="13"/>
          </p:nvPr>
        </p:nvSpPr>
        <p:spPr>
          <a:xfrm>
            <a:off x="76200" y="1352550"/>
            <a:ext cx="8686800" cy="3276600"/>
          </a:xfrm>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525"/>
            <a:ext cx="9144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982461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Banking	</a:t>
            </a:r>
          </a:p>
        </p:txBody>
      </p:sp>
      <p:sp>
        <p:nvSpPr>
          <p:cNvPr id="3" name="Content Placeholder 2"/>
          <p:cNvSpPr>
            <a:spLocks noGrp="1"/>
          </p:cNvSpPr>
          <p:nvPr>
            <p:ph sz="quarter" idx="13"/>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44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271160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Market Structure</a:t>
            </a:r>
          </a:p>
        </p:txBody>
      </p:sp>
      <p:sp>
        <p:nvSpPr>
          <p:cNvPr id="3" name="Content Placeholder 2"/>
          <p:cNvSpPr>
            <a:spLocks noGrp="1"/>
          </p:cNvSpPr>
          <p:nvPr>
            <p:ph sz="quarter" idx="13"/>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44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421294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Certifications &amp; Program</a:t>
            </a:r>
          </a:p>
        </p:txBody>
      </p:sp>
      <p:graphicFrame>
        <p:nvGraphicFramePr>
          <p:cNvPr id="13" name="Diagram 12"/>
          <p:cNvGraphicFramePr/>
          <p:nvPr>
            <p:extLst>
              <p:ext uri="{D42A27DB-BD31-4B8C-83A1-F6EECF244321}">
                <p14:modId xmlns:p14="http://schemas.microsoft.com/office/powerpoint/2010/main" val="1617877316"/>
              </p:ext>
            </p:extLst>
          </p:nvPr>
        </p:nvGraphicFramePr>
        <p:xfrm>
          <a:off x="304800" y="125095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43000" y="1304925"/>
            <a:ext cx="245580" cy="369332"/>
          </a:xfrm>
          <a:prstGeom prst="rect">
            <a:avLst/>
          </a:prstGeom>
          <a:noFill/>
        </p:spPr>
        <p:txBody>
          <a:bodyPr wrap="none" rtlCol="0">
            <a:spAutoFit/>
          </a:bodyPr>
          <a:lstStyle/>
          <a:p>
            <a:r>
              <a:rPr lang="en-US" b="1" i="1" u="sng" dirty="0">
                <a:solidFill>
                  <a:schemeClr val="accent4"/>
                </a:solidFill>
              </a:rPr>
              <a:t> </a:t>
            </a:r>
          </a:p>
        </p:txBody>
      </p:sp>
      <p:sp>
        <p:nvSpPr>
          <p:cNvPr id="8" name="TextBox 7"/>
          <p:cNvSpPr txBox="1"/>
          <p:nvPr/>
        </p:nvSpPr>
        <p:spPr>
          <a:xfrm>
            <a:off x="5181600" y="1276350"/>
            <a:ext cx="245580" cy="369332"/>
          </a:xfrm>
          <a:prstGeom prst="rect">
            <a:avLst/>
          </a:prstGeom>
          <a:noFill/>
        </p:spPr>
        <p:txBody>
          <a:bodyPr wrap="none" rtlCol="0">
            <a:spAutoFit/>
          </a:bodyPr>
          <a:lstStyle/>
          <a:p>
            <a:r>
              <a:rPr lang="en-US" b="1" i="1" u="sng" dirty="0">
                <a:solidFill>
                  <a:schemeClr val="accent4"/>
                </a:solidFill>
              </a:rPr>
              <a:t> </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
        <p:nvSpPr>
          <p:cNvPr id="10" name="Frame 9">
            <a:extLst>
              <a:ext uri="{FF2B5EF4-FFF2-40B4-BE49-F238E27FC236}">
                <a16:creationId xmlns:a16="http://schemas.microsoft.com/office/drawing/2014/main" id="{758F7FE5-BA10-4315-9AE9-76407D73BE70}"/>
              </a:ext>
            </a:extLst>
          </p:cNvPr>
          <p:cNvSpPr/>
          <p:nvPr/>
        </p:nvSpPr>
        <p:spPr>
          <a:xfrm>
            <a:off x="152400" y="1489591"/>
            <a:ext cx="4419600" cy="3124200"/>
          </a:xfrm>
          <a:prstGeom prst="frame">
            <a:avLst>
              <a:gd name="adj1" fmla="val 171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2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575" y="571500"/>
            <a:ext cx="4514850" cy="685800"/>
          </a:xfrm>
        </p:spPr>
        <p:txBody>
          <a:bodyPr>
            <a:noAutofit/>
          </a:bodyPr>
          <a:lstStyle/>
          <a:p>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Why People Save Money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7300"/>
            <a:ext cx="4743450" cy="417195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0" y="1257300"/>
            <a:ext cx="4400550" cy="3886200"/>
          </a:xfrm>
          <a:prstGeom prst="rect">
            <a:avLst/>
          </a:prstGeom>
        </p:spPr>
      </p:pic>
      <p:pic>
        <p:nvPicPr>
          <p:cNvPr id="5" name="Picture 4">
            <a:extLst>
              <a:ext uri="{FF2B5EF4-FFF2-40B4-BE49-F238E27FC236}">
                <a16:creationId xmlns:a16="http://schemas.microsoft.com/office/drawing/2014/main" id="{07775660-5CF1-447C-AE09-9ADD81873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922363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NISM – SEBI’S Certifications</a:t>
            </a:r>
          </a:p>
        </p:txBody>
      </p:sp>
      <p:graphicFrame>
        <p:nvGraphicFramePr>
          <p:cNvPr id="13" name="Diagram 12"/>
          <p:cNvGraphicFramePr/>
          <p:nvPr>
            <p:extLst>
              <p:ext uri="{D42A27DB-BD31-4B8C-83A1-F6EECF244321}">
                <p14:modId xmlns:p14="http://schemas.microsoft.com/office/powerpoint/2010/main" val="3923765331"/>
              </p:ext>
            </p:extLst>
          </p:nvPr>
        </p:nvGraphicFramePr>
        <p:xfrm>
          <a:off x="304800" y="125095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ame 5"/>
          <p:cNvSpPr/>
          <p:nvPr/>
        </p:nvSpPr>
        <p:spPr>
          <a:xfrm>
            <a:off x="4572000" y="1733550"/>
            <a:ext cx="4419600" cy="3124200"/>
          </a:xfrm>
          <a:prstGeom prst="frame">
            <a:avLst>
              <a:gd name="adj1" fmla="val 171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0" y="1304925"/>
            <a:ext cx="245580" cy="369332"/>
          </a:xfrm>
          <a:prstGeom prst="rect">
            <a:avLst/>
          </a:prstGeom>
          <a:noFill/>
        </p:spPr>
        <p:txBody>
          <a:bodyPr wrap="none" rtlCol="0">
            <a:spAutoFit/>
          </a:bodyPr>
          <a:lstStyle/>
          <a:p>
            <a:r>
              <a:rPr lang="en-US" b="1" i="1" u="sng" dirty="0">
                <a:solidFill>
                  <a:schemeClr val="accent4"/>
                </a:solidFill>
              </a:rPr>
              <a:t> </a:t>
            </a:r>
          </a:p>
        </p:txBody>
      </p:sp>
      <p:sp>
        <p:nvSpPr>
          <p:cNvPr id="8" name="TextBox 7"/>
          <p:cNvSpPr txBox="1"/>
          <p:nvPr/>
        </p:nvSpPr>
        <p:spPr>
          <a:xfrm>
            <a:off x="5181600" y="1276350"/>
            <a:ext cx="245580" cy="369332"/>
          </a:xfrm>
          <a:prstGeom prst="rect">
            <a:avLst/>
          </a:prstGeom>
          <a:noFill/>
        </p:spPr>
        <p:txBody>
          <a:bodyPr wrap="none" rtlCol="0">
            <a:spAutoFit/>
          </a:bodyPr>
          <a:lstStyle/>
          <a:p>
            <a:r>
              <a:rPr lang="en-US" b="1" i="1" u="sng" dirty="0">
                <a:solidFill>
                  <a:schemeClr val="accent4"/>
                </a:solidFill>
              </a:rPr>
              <a:t> </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305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How to Enroll for Certifications</a:t>
            </a:r>
          </a:p>
        </p:txBody>
      </p:sp>
      <p:sp>
        <p:nvSpPr>
          <p:cNvPr id="6" name="Frame 5"/>
          <p:cNvSpPr/>
          <p:nvPr/>
        </p:nvSpPr>
        <p:spPr>
          <a:xfrm>
            <a:off x="4572000" y="1733550"/>
            <a:ext cx="4419600" cy="3124200"/>
          </a:xfrm>
          <a:prstGeom prst="frame">
            <a:avLst>
              <a:gd name="adj1" fmla="val 171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0" y="1304925"/>
            <a:ext cx="2727670" cy="369332"/>
          </a:xfrm>
          <a:prstGeom prst="rect">
            <a:avLst/>
          </a:prstGeom>
          <a:noFill/>
        </p:spPr>
        <p:txBody>
          <a:bodyPr wrap="none" rtlCol="0">
            <a:spAutoFit/>
          </a:bodyPr>
          <a:lstStyle/>
          <a:p>
            <a:r>
              <a:rPr lang="en-US" b="1" i="1" u="sng" dirty="0">
                <a:solidFill>
                  <a:schemeClr val="accent4"/>
                </a:solidFill>
              </a:rPr>
              <a:t>ISFM - Class Room  Program</a:t>
            </a:r>
          </a:p>
        </p:txBody>
      </p:sp>
      <p:sp>
        <p:nvSpPr>
          <p:cNvPr id="8" name="TextBox 7"/>
          <p:cNvSpPr txBox="1"/>
          <p:nvPr/>
        </p:nvSpPr>
        <p:spPr>
          <a:xfrm>
            <a:off x="5181600" y="1276350"/>
            <a:ext cx="3808350" cy="369332"/>
          </a:xfrm>
          <a:prstGeom prst="rect">
            <a:avLst/>
          </a:prstGeom>
          <a:noFill/>
        </p:spPr>
        <p:txBody>
          <a:bodyPr wrap="none" rtlCol="0">
            <a:spAutoFit/>
          </a:bodyPr>
          <a:lstStyle/>
          <a:p>
            <a:r>
              <a:rPr lang="en-US" b="1" i="1" u="sng" dirty="0">
                <a:solidFill>
                  <a:schemeClr val="accent4"/>
                </a:solidFill>
              </a:rPr>
              <a:t>Online Job Booster Certification Program</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
        <p:nvSpPr>
          <p:cNvPr id="10" name="Frame 9"/>
          <p:cNvSpPr/>
          <p:nvPr/>
        </p:nvSpPr>
        <p:spPr>
          <a:xfrm>
            <a:off x="0" y="1733550"/>
            <a:ext cx="4419600" cy="3124200"/>
          </a:xfrm>
          <a:prstGeom prst="frame">
            <a:avLst>
              <a:gd name="adj1" fmla="val 171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ushil\Desktop\phone favic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243804"/>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824" y="1814810"/>
            <a:ext cx="4219575" cy="2585323"/>
          </a:xfrm>
          <a:prstGeom prst="rect">
            <a:avLst/>
          </a:prstGeom>
          <a:noFill/>
        </p:spPr>
        <p:txBody>
          <a:bodyPr wrap="square" rtlCol="0">
            <a:spAutoFit/>
          </a:bodyPr>
          <a:lstStyle/>
          <a:p>
            <a:pPr marL="285750" indent="-285750">
              <a:buFont typeface="Wingdings" pitchFamily="2" charset="2"/>
              <a:buChar char="q"/>
            </a:pPr>
            <a:r>
              <a:rPr lang="en-US" dirty="0"/>
              <a:t>Visit our website </a:t>
            </a:r>
            <a:r>
              <a:rPr lang="en-US" dirty="0">
                <a:hlinkClick r:id="rId4"/>
              </a:rPr>
              <a:t>www.isfm.co.in</a:t>
            </a:r>
            <a:r>
              <a:rPr lang="en-US" dirty="0"/>
              <a:t> and Enroll for live training program.</a:t>
            </a:r>
          </a:p>
          <a:p>
            <a:endParaRPr lang="en-US" dirty="0"/>
          </a:p>
          <a:p>
            <a:pPr marL="285750" indent="-285750">
              <a:buFont typeface="Wingdings" pitchFamily="2" charset="2"/>
              <a:buChar char="q"/>
            </a:pPr>
            <a:r>
              <a:rPr lang="en-US" dirty="0"/>
              <a:t>Walking in our office &amp; get free counseling with expert, also get free live demo class.</a:t>
            </a:r>
          </a:p>
          <a:p>
            <a:endParaRPr lang="en-US" dirty="0"/>
          </a:p>
          <a:p>
            <a:pPr marL="285750" indent="-285750">
              <a:buFont typeface="Wingdings" pitchFamily="2" charset="2"/>
              <a:buChar char="q"/>
            </a:pPr>
            <a:r>
              <a:rPr lang="en-US" dirty="0"/>
              <a:t>Call our counselor for assessment</a:t>
            </a:r>
          </a:p>
          <a:p>
            <a:endParaRPr lang="en-US" dirty="0"/>
          </a:p>
        </p:txBody>
      </p:sp>
      <p:pic>
        <p:nvPicPr>
          <p:cNvPr id="15" name="Picture 2" descr="C:\Users\Sushil\Desktop\phone favic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4243804"/>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48275" y="4444186"/>
            <a:ext cx="3352800" cy="338554"/>
          </a:xfrm>
          <a:prstGeom prst="rect">
            <a:avLst/>
          </a:prstGeom>
          <a:noFill/>
        </p:spPr>
        <p:txBody>
          <a:bodyPr wrap="square" rtlCol="0">
            <a:spAutoFit/>
          </a:bodyPr>
          <a:lstStyle/>
          <a:p>
            <a:r>
              <a:rPr lang="en-US" sz="1600" b="1" dirty="0">
                <a:solidFill>
                  <a:srgbClr val="FF0000"/>
                </a:solidFill>
              </a:rPr>
              <a:t> </a:t>
            </a:r>
          </a:p>
        </p:txBody>
      </p:sp>
      <p:sp>
        <p:nvSpPr>
          <p:cNvPr id="17" name="TextBox 16"/>
          <p:cNvSpPr txBox="1"/>
          <p:nvPr/>
        </p:nvSpPr>
        <p:spPr>
          <a:xfrm>
            <a:off x="4642219" y="1864489"/>
            <a:ext cx="4219575" cy="2862322"/>
          </a:xfrm>
          <a:prstGeom prst="rect">
            <a:avLst/>
          </a:prstGeom>
          <a:noFill/>
        </p:spPr>
        <p:txBody>
          <a:bodyPr wrap="square" rtlCol="0">
            <a:spAutoFit/>
          </a:bodyPr>
          <a:lstStyle/>
          <a:p>
            <a:pPr marL="285750" indent="-285750">
              <a:buFont typeface="Wingdings" pitchFamily="2" charset="2"/>
              <a:buChar char="q"/>
            </a:pPr>
            <a:r>
              <a:rPr lang="en-US" dirty="0"/>
              <a:t>Visit  </a:t>
            </a:r>
            <a:r>
              <a:rPr lang="en-US" dirty="0">
                <a:hlinkClick r:id="rId5"/>
              </a:rPr>
              <a:t>www.certifications.nism.ac.in</a:t>
            </a:r>
            <a:r>
              <a:rPr lang="en-US" dirty="0"/>
              <a:t> &amp; make your profile.</a:t>
            </a:r>
          </a:p>
          <a:p>
            <a:endParaRPr lang="en-US" dirty="0"/>
          </a:p>
          <a:p>
            <a:pPr marL="285750" indent="-285750">
              <a:buFont typeface="Wingdings" pitchFamily="2" charset="2"/>
              <a:buChar char="q"/>
            </a:pPr>
            <a:r>
              <a:rPr lang="en-US" dirty="0"/>
              <a:t> Call to NISM Executive for assistance for details about all certification</a:t>
            </a:r>
          </a:p>
          <a:p>
            <a:pPr marL="285750" indent="-285750">
              <a:buFont typeface="Wingdings" pitchFamily="2" charset="2"/>
              <a:buChar char="q"/>
            </a:pPr>
            <a:endParaRPr lang="en-US" dirty="0"/>
          </a:p>
          <a:p>
            <a:pPr marL="285750" indent="-285750">
              <a:buFont typeface="Wingdings" pitchFamily="2" charset="2"/>
              <a:buChar char="q"/>
            </a:pPr>
            <a:r>
              <a:rPr lang="en-US" dirty="0"/>
              <a:t> Enroll for online exam and get Certificate</a:t>
            </a:r>
          </a:p>
          <a:p>
            <a:pPr marL="285750" indent="-285750">
              <a:buFont typeface="Wingdings" pitchFamily="2" charset="2"/>
              <a:buChar char="q"/>
            </a:pPr>
            <a:endParaRPr lang="en-US" dirty="0"/>
          </a:p>
          <a:p>
            <a:endParaRPr lang="en-US" dirty="0"/>
          </a:p>
        </p:txBody>
      </p:sp>
      <p:sp>
        <p:nvSpPr>
          <p:cNvPr id="3" name="TextBox 2">
            <a:extLst>
              <a:ext uri="{FF2B5EF4-FFF2-40B4-BE49-F238E27FC236}">
                <a16:creationId xmlns:a16="http://schemas.microsoft.com/office/drawing/2014/main" id="{7D11960C-DE86-40D2-A352-32149A6C575E}"/>
              </a:ext>
            </a:extLst>
          </p:cNvPr>
          <p:cNvSpPr txBox="1"/>
          <p:nvPr/>
        </p:nvSpPr>
        <p:spPr>
          <a:xfrm>
            <a:off x="787416" y="4324857"/>
            <a:ext cx="3124200" cy="369332"/>
          </a:xfrm>
          <a:prstGeom prst="rect">
            <a:avLst/>
          </a:prstGeom>
          <a:noFill/>
        </p:spPr>
        <p:txBody>
          <a:bodyPr wrap="square" rtlCol="0">
            <a:spAutoFit/>
          </a:bodyPr>
          <a:lstStyle/>
          <a:p>
            <a:r>
              <a:rPr lang="en-US" dirty="0"/>
              <a:t>0124-2200689, 9540008689</a:t>
            </a:r>
          </a:p>
        </p:txBody>
      </p:sp>
    </p:spTree>
    <p:extLst>
      <p:ext uri="{BB962C8B-B14F-4D97-AF65-F5344CB8AC3E}">
        <p14:creationId xmlns:p14="http://schemas.microsoft.com/office/powerpoint/2010/main" val="4234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Internship &amp; Live Projects</a:t>
            </a:r>
          </a:p>
        </p:txBody>
      </p:sp>
      <p:sp>
        <p:nvSpPr>
          <p:cNvPr id="22" name="TextBox 21"/>
          <p:cNvSpPr txBox="1"/>
          <p:nvPr/>
        </p:nvSpPr>
        <p:spPr>
          <a:xfrm>
            <a:off x="1404143" y="1440418"/>
            <a:ext cx="1034257" cy="369332"/>
          </a:xfrm>
          <a:prstGeom prst="rect">
            <a:avLst/>
          </a:prstGeom>
          <a:noFill/>
        </p:spPr>
        <p:txBody>
          <a:bodyPr wrap="none" rtlCol="0">
            <a:spAutoFit/>
          </a:bodyPr>
          <a:lstStyle/>
          <a:p>
            <a:r>
              <a:rPr lang="en-US" b="1" i="1" u="sng" dirty="0">
                <a:solidFill>
                  <a:schemeClr val="accent4"/>
                </a:solidFill>
              </a:rPr>
              <a:t>Internship</a:t>
            </a:r>
          </a:p>
        </p:txBody>
      </p:sp>
      <p:sp>
        <p:nvSpPr>
          <p:cNvPr id="14" name="TextBox 13"/>
          <p:cNvSpPr txBox="1"/>
          <p:nvPr/>
        </p:nvSpPr>
        <p:spPr>
          <a:xfrm>
            <a:off x="6019800" y="1440418"/>
            <a:ext cx="1287147" cy="369332"/>
          </a:xfrm>
          <a:prstGeom prst="rect">
            <a:avLst/>
          </a:prstGeom>
          <a:noFill/>
        </p:spPr>
        <p:txBody>
          <a:bodyPr wrap="none" rtlCol="0">
            <a:spAutoFit/>
          </a:bodyPr>
          <a:lstStyle/>
          <a:p>
            <a:r>
              <a:rPr lang="en-US" b="1" i="1" u="sng" dirty="0">
                <a:solidFill>
                  <a:schemeClr val="accent4"/>
                </a:solidFill>
              </a:rPr>
              <a:t>Live Projects</a:t>
            </a:r>
          </a:p>
        </p:txBody>
      </p:sp>
      <p:cxnSp>
        <p:nvCxnSpPr>
          <p:cNvPr id="20" name="Straight Connector 19"/>
          <p:cNvCxnSpPr/>
          <p:nvPr/>
        </p:nvCxnSpPr>
        <p:spPr>
          <a:xfrm rot="5400000">
            <a:off x="2438400" y="3181350"/>
            <a:ext cx="3505200" cy="158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1000" y="2114550"/>
            <a:ext cx="3657600" cy="2923877"/>
          </a:xfrm>
          <a:prstGeom prst="rect">
            <a:avLst/>
          </a:prstGeom>
          <a:noFill/>
        </p:spPr>
        <p:txBody>
          <a:bodyPr wrap="square" rtlCol="0">
            <a:spAutoFit/>
          </a:bodyPr>
          <a:lstStyle/>
          <a:p>
            <a:pPr>
              <a:buFont typeface="Arial" pitchFamily="34" charset="0"/>
              <a:buChar char="•"/>
            </a:pPr>
            <a:r>
              <a:rPr lang="en-US" dirty="0"/>
              <a:t> ISFM will provide Internship to  </a:t>
            </a:r>
          </a:p>
          <a:p>
            <a:r>
              <a:rPr lang="en-US" dirty="0"/>
              <a:t>  students in  - </a:t>
            </a:r>
          </a:p>
          <a:p>
            <a:pPr lvl="1">
              <a:buFont typeface="Wingdings" pitchFamily="2" charset="2"/>
              <a:buChar char="ü"/>
            </a:pPr>
            <a:r>
              <a:rPr lang="en-US" sz="1400" i="1" dirty="0"/>
              <a:t>  Broking houses</a:t>
            </a:r>
          </a:p>
          <a:p>
            <a:pPr lvl="1">
              <a:buFont typeface="Wingdings" pitchFamily="2" charset="2"/>
              <a:buChar char="ü"/>
            </a:pPr>
            <a:r>
              <a:rPr lang="en-US" sz="1400" i="1" dirty="0"/>
              <a:t>  Equity Research companies</a:t>
            </a:r>
          </a:p>
          <a:p>
            <a:pPr lvl="1">
              <a:buFont typeface="Wingdings" pitchFamily="2" charset="2"/>
              <a:buChar char="ü"/>
            </a:pPr>
            <a:r>
              <a:rPr lang="en-US" sz="1400" i="1" dirty="0"/>
              <a:t>  Mutual Fund Companies</a:t>
            </a:r>
          </a:p>
          <a:p>
            <a:pPr lvl="1">
              <a:buFont typeface="Wingdings" pitchFamily="2" charset="2"/>
              <a:buChar char="ü"/>
            </a:pPr>
            <a:r>
              <a:rPr lang="en-US" sz="1400" i="1" dirty="0"/>
              <a:t>  Hedge Fund Companies</a:t>
            </a:r>
          </a:p>
          <a:p>
            <a:pPr lvl="1">
              <a:buFont typeface="Wingdings" pitchFamily="2" charset="2"/>
              <a:buChar char="ü"/>
            </a:pPr>
            <a:r>
              <a:rPr lang="en-US" sz="1400" i="1" dirty="0"/>
              <a:t>  Banks</a:t>
            </a:r>
          </a:p>
          <a:p>
            <a:pPr lvl="1">
              <a:buFont typeface="Wingdings" pitchFamily="2" charset="2"/>
              <a:buChar char="ü"/>
            </a:pPr>
            <a:r>
              <a:rPr lang="en-US" sz="1400" i="1" dirty="0"/>
              <a:t>  KPO ( Knowledge Process Outsourcing)</a:t>
            </a:r>
          </a:p>
          <a:p>
            <a:pPr lvl="1">
              <a:buFont typeface="Wingdings" pitchFamily="2" charset="2"/>
              <a:buChar char="ü"/>
            </a:pPr>
            <a:r>
              <a:rPr lang="en-US" sz="1400" i="1" dirty="0"/>
              <a:t>  Arbitrage companies</a:t>
            </a:r>
          </a:p>
          <a:p>
            <a:pPr lvl="1">
              <a:buFont typeface="Wingdings" pitchFamily="2" charset="2"/>
              <a:buChar char="ü"/>
            </a:pPr>
            <a:endParaRPr lang="en-US" sz="1400" dirty="0"/>
          </a:p>
          <a:p>
            <a:pPr>
              <a:buFont typeface="Arial" pitchFamily="34" charset="0"/>
              <a:buChar char="•"/>
            </a:pPr>
            <a:r>
              <a:rPr lang="en-US" dirty="0"/>
              <a:t> Location of Internship will be Delhi -   </a:t>
            </a:r>
          </a:p>
          <a:p>
            <a:r>
              <a:rPr lang="en-US" dirty="0"/>
              <a:t>  NCR</a:t>
            </a:r>
          </a:p>
        </p:txBody>
      </p:sp>
      <p:sp>
        <p:nvSpPr>
          <p:cNvPr id="25" name="TextBox 24"/>
          <p:cNvSpPr txBox="1"/>
          <p:nvPr/>
        </p:nvSpPr>
        <p:spPr>
          <a:xfrm>
            <a:off x="4724400" y="2114550"/>
            <a:ext cx="3657600" cy="2831544"/>
          </a:xfrm>
          <a:prstGeom prst="rect">
            <a:avLst/>
          </a:prstGeom>
          <a:noFill/>
        </p:spPr>
        <p:txBody>
          <a:bodyPr wrap="square" rtlCol="0">
            <a:spAutoFit/>
          </a:bodyPr>
          <a:lstStyle/>
          <a:p>
            <a:pPr>
              <a:buFont typeface="Arial" pitchFamily="34" charset="0"/>
              <a:buChar char="•"/>
            </a:pPr>
            <a:r>
              <a:rPr lang="en-US" dirty="0"/>
              <a:t> ISFM will provide Live Projects to  </a:t>
            </a:r>
          </a:p>
          <a:p>
            <a:r>
              <a:rPr lang="en-US" dirty="0"/>
              <a:t>  students where they will work on a  </a:t>
            </a:r>
          </a:p>
          <a:p>
            <a:r>
              <a:rPr lang="en-US" dirty="0"/>
              <a:t>  Live Problem faced by a company</a:t>
            </a:r>
          </a:p>
          <a:p>
            <a:pPr>
              <a:buFont typeface="Arial" pitchFamily="34" charset="0"/>
              <a:buChar char="•"/>
            </a:pPr>
            <a:endParaRPr lang="en-US" dirty="0"/>
          </a:p>
          <a:p>
            <a:pPr>
              <a:buFont typeface="Arial" pitchFamily="34" charset="0"/>
              <a:buChar char="•"/>
            </a:pPr>
            <a:r>
              <a:rPr lang="en-US" dirty="0"/>
              <a:t> Some of the Live Project topics could </a:t>
            </a:r>
          </a:p>
          <a:p>
            <a:r>
              <a:rPr lang="en-US" dirty="0"/>
              <a:t>  be:</a:t>
            </a:r>
          </a:p>
          <a:p>
            <a:pPr lvl="1">
              <a:buFont typeface="Wingdings" pitchFamily="2" charset="2"/>
              <a:buChar char="ü"/>
            </a:pPr>
            <a:r>
              <a:rPr lang="en-US" sz="1400" i="1" dirty="0"/>
              <a:t> Portfolio Management</a:t>
            </a:r>
          </a:p>
          <a:p>
            <a:pPr lvl="1">
              <a:buFont typeface="Wingdings" pitchFamily="2" charset="2"/>
              <a:buChar char="ü"/>
            </a:pPr>
            <a:r>
              <a:rPr lang="en-US" sz="1400" i="1" dirty="0"/>
              <a:t>Equity Research</a:t>
            </a:r>
          </a:p>
          <a:p>
            <a:pPr lvl="1">
              <a:buFont typeface="Wingdings" pitchFamily="2" charset="2"/>
              <a:buChar char="ü"/>
            </a:pPr>
            <a:r>
              <a:rPr lang="en-US" sz="1400" i="1" dirty="0"/>
              <a:t>Technical Analysis</a:t>
            </a:r>
          </a:p>
          <a:p>
            <a:pPr lvl="1">
              <a:buFont typeface="Wingdings" pitchFamily="2" charset="2"/>
              <a:buChar char="ü"/>
            </a:pPr>
            <a:r>
              <a:rPr lang="en-US" sz="1400" i="1" dirty="0"/>
              <a:t> Advanced Derivatives</a:t>
            </a:r>
          </a:p>
          <a:p>
            <a:pPr lvl="1">
              <a:buFont typeface="Wingdings" pitchFamily="2" charset="2"/>
              <a:buChar char="ü"/>
            </a:pPr>
            <a:r>
              <a:rPr lang="en-US" sz="1400" i="1" dirty="0"/>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Employer</a:t>
            </a:r>
          </a:p>
        </p:txBody>
      </p:sp>
      <p:pic>
        <p:nvPicPr>
          <p:cNvPr id="3" name="Picture 2" descr="V:\Stock trading\Trading Campus\placement companies\1200px-SEBI_logo.svg.png"/>
          <p:cNvPicPr>
            <a:picLocks noChangeAspect="1" noChangeArrowheads="1"/>
          </p:cNvPicPr>
          <p:nvPr/>
        </p:nvPicPr>
        <p:blipFill>
          <a:blip r:embed="rId2" cstate="print"/>
          <a:srcRect/>
          <a:stretch>
            <a:fillRect/>
          </a:stretch>
        </p:blipFill>
        <p:spPr bwMode="auto">
          <a:xfrm>
            <a:off x="228600" y="1352550"/>
            <a:ext cx="1143000" cy="1110615"/>
          </a:xfrm>
          <a:prstGeom prst="rect">
            <a:avLst/>
          </a:prstGeom>
          <a:noFill/>
        </p:spPr>
      </p:pic>
      <p:pic>
        <p:nvPicPr>
          <p:cNvPr id="4" name="Picture 3" descr="V:\Stock trading\Trading Campus\placement companies\1200px-Bse_new_logo_21-Nov_2012.jpg"/>
          <p:cNvPicPr>
            <a:picLocks noChangeAspect="1" noChangeArrowheads="1"/>
          </p:cNvPicPr>
          <p:nvPr/>
        </p:nvPicPr>
        <p:blipFill>
          <a:blip r:embed="rId3" cstate="print"/>
          <a:srcRect/>
          <a:stretch>
            <a:fillRect/>
          </a:stretch>
        </p:blipFill>
        <p:spPr bwMode="auto">
          <a:xfrm>
            <a:off x="1828800" y="1428750"/>
            <a:ext cx="2057400" cy="1011733"/>
          </a:xfrm>
          <a:prstGeom prst="rect">
            <a:avLst/>
          </a:prstGeom>
          <a:noFill/>
        </p:spPr>
      </p:pic>
      <p:pic>
        <p:nvPicPr>
          <p:cNvPr id="2052" name="Picture 4" descr="V:\Stock trading\Trading Campus\placement companies\NSE.jpg"/>
          <p:cNvPicPr>
            <a:picLocks noChangeAspect="1" noChangeArrowheads="1"/>
          </p:cNvPicPr>
          <p:nvPr/>
        </p:nvPicPr>
        <p:blipFill>
          <a:blip r:embed="rId4"/>
          <a:srcRect/>
          <a:stretch>
            <a:fillRect/>
          </a:stretch>
        </p:blipFill>
        <p:spPr bwMode="auto">
          <a:xfrm>
            <a:off x="4155931" y="1352550"/>
            <a:ext cx="1863869" cy="1143000"/>
          </a:xfrm>
          <a:prstGeom prst="rect">
            <a:avLst/>
          </a:prstGeom>
          <a:noFill/>
        </p:spPr>
      </p:pic>
      <p:pic>
        <p:nvPicPr>
          <p:cNvPr id="2053" name="Picture 5" descr="V:\Stock trading\Trading Campus\placement companies\anand rathi.png"/>
          <p:cNvPicPr>
            <a:picLocks noChangeAspect="1" noChangeArrowheads="1"/>
          </p:cNvPicPr>
          <p:nvPr/>
        </p:nvPicPr>
        <p:blipFill>
          <a:blip r:embed="rId5"/>
          <a:srcRect/>
          <a:stretch>
            <a:fillRect/>
          </a:stretch>
        </p:blipFill>
        <p:spPr bwMode="auto">
          <a:xfrm>
            <a:off x="6858000" y="1381250"/>
            <a:ext cx="1928812" cy="1002704"/>
          </a:xfrm>
          <a:prstGeom prst="rect">
            <a:avLst/>
          </a:prstGeom>
          <a:noFill/>
        </p:spPr>
      </p:pic>
      <p:pic>
        <p:nvPicPr>
          <p:cNvPr id="2054" name="Picture 6" descr="V:\Stock trading\Trading Campus\placement companies\Angel_Broking_logo.jpg"/>
          <p:cNvPicPr>
            <a:picLocks noChangeAspect="1" noChangeArrowheads="1"/>
          </p:cNvPicPr>
          <p:nvPr/>
        </p:nvPicPr>
        <p:blipFill>
          <a:blip r:embed="rId6" cstate="print"/>
          <a:srcRect/>
          <a:stretch>
            <a:fillRect/>
          </a:stretch>
        </p:blipFill>
        <p:spPr bwMode="auto">
          <a:xfrm>
            <a:off x="228600" y="3943350"/>
            <a:ext cx="3044825" cy="1053918"/>
          </a:xfrm>
          <a:prstGeom prst="rect">
            <a:avLst/>
          </a:prstGeom>
          <a:noFill/>
        </p:spPr>
      </p:pic>
      <p:pic>
        <p:nvPicPr>
          <p:cNvPr id="2055" name="Picture 7" descr="V:\Stock trading\Trading Campus\placement companies\asit c mehta.gif"/>
          <p:cNvPicPr>
            <a:picLocks noChangeAspect="1" noChangeArrowheads="1"/>
          </p:cNvPicPr>
          <p:nvPr/>
        </p:nvPicPr>
        <p:blipFill>
          <a:blip r:embed="rId7"/>
          <a:srcRect/>
          <a:stretch>
            <a:fillRect/>
          </a:stretch>
        </p:blipFill>
        <p:spPr bwMode="auto">
          <a:xfrm>
            <a:off x="3581400" y="4171950"/>
            <a:ext cx="2381250" cy="809625"/>
          </a:xfrm>
          <a:prstGeom prst="rect">
            <a:avLst/>
          </a:prstGeom>
          <a:noFill/>
        </p:spPr>
      </p:pic>
      <p:pic>
        <p:nvPicPr>
          <p:cNvPr id="2056" name="Picture 8" descr="V:\Stock trading\Trading Campus\placement companies\elite wealth.gif"/>
          <p:cNvPicPr>
            <a:picLocks noChangeAspect="1" noChangeArrowheads="1"/>
          </p:cNvPicPr>
          <p:nvPr/>
        </p:nvPicPr>
        <p:blipFill>
          <a:blip r:embed="rId8"/>
          <a:srcRect/>
          <a:stretch>
            <a:fillRect/>
          </a:stretch>
        </p:blipFill>
        <p:spPr bwMode="auto">
          <a:xfrm>
            <a:off x="6172200" y="4248150"/>
            <a:ext cx="2828925" cy="762000"/>
          </a:xfrm>
          <a:prstGeom prst="rect">
            <a:avLst/>
          </a:prstGeom>
          <a:noFill/>
        </p:spPr>
      </p:pic>
      <p:pic>
        <p:nvPicPr>
          <p:cNvPr id="2057" name="Picture 9" descr="V:\Stock trading\Trading Campus\placement companies\India-Infoline.jpg"/>
          <p:cNvPicPr>
            <a:picLocks noChangeAspect="1" noChangeArrowheads="1"/>
          </p:cNvPicPr>
          <p:nvPr/>
        </p:nvPicPr>
        <p:blipFill>
          <a:blip r:embed="rId9"/>
          <a:srcRect/>
          <a:stretch>
            <a:fillRect/>
          </a:stretch>
        </p:blipFill>
        <p:spPr bwMode="auto">
          <a:xfrm>
            <a:off x="0" y="2629090"/>
            <a:ext cx="1847850" cy="1238060"/>
          </a:xfrm>
          <a:prstGeom prst="rect">
            <a:avLst/>
          </a:prstGeom>
          <a:noFill/>
        </p:spPr>
      </p:pic>
      <p:pic>
        <p:nvPicPr>
          <p:cNvPr id="2058" name="Picture 10" descr="V:\Stock trading\Trading Campus\placement companies\lkp_logo.jpg"/>
          <p:cNvPicPr>
            <a:picLocks noChangeAspect="1" noChangeArrowheads="1"/>
          </p:cNvPicPr>
          <p:nvPr/>
        </p:nvPicPr>
        <p:blipFill>
          <a:blip r:embed="rId10"/>
          <a:srcRect/>
          <a:stretch>
            <a:fillRect/>
          </a:stretch>
        </p:blipFill>
        <p:spPr bwMode="auto">
          <a:xfrm>
            <a:off x="2133600" y="2876550"/>
            <a:ext cx="1600200" cy="853440"/>
          </a:xfrm>
          <a:prstGeom prst="rect">
            <a:avLst/>
          </a:prstGeom>
          <a:noFill/>
        </p:spPr>
      </p:pic>
      <p:pic>
        <p:nvPicPr>
          <p:cNvPr id="2059" name="Picture 11" descr="V:\Stock trading\Trading Campus\placement companies\logo Kotak Life Insurance.png"/>
          <p:cNvPicPr>
            <a:picLocks noChangeAspect="1" noChangeArrowheads="1"/>
          </p:cNvPicPr>
          <p:nvPr/>
        </p:nvPicPr>
        <p:blipFill>
          <a:blip r:embed="rId11"/>
          <a:srcRect/>
          <a:stretch>
            <a:fillRect/>
          </a:stretch>
        </p:blipFill>
        <p:spPr bwMode="auto">
          <a:xfrm>
            <a:off x="4419600" y="2690813"/>
            <a:ext cx="1676400" cy="1191442"/>
          </a:xfrm>
          <a:prstGeom prst="rect">
            <a:avLst/>
          </a:prstGeom>
          <a:noFill/>
        </p:spPr>
      </p:pic>
      <p:pic>
        <p:nvPicPr>
          <p:cNvPr id="2060" name="Picture 12" descr="V:\Stock trading\Trading Campus\placement companies\smc-global-squarelogo.png"/>
          <p:cNvPicPr>
            <a:picLocks noChangeAspect="1" noChangeArrowheads="1"/>
          </p:cNvPicPr>
          <p:nvPr/>
        </p:nvPicPr>
        <p:blipFill>
          <a:blip r:embed="rId12"/>
          <a:srcRect/>
          <a:stretch>
            <a:fillRect/>
          </a:stretch>
        </p:blipFill>
        <p:spPr bwMode="auto">
          <a:xfrm>
            <a:off x="7086600" y="2647950"/>
            <a:ext cx="1238250" cy="1238250"/>
          </a:xfrm>
          <a:prstGeom prst="rect">
            <a:avLst/>
          </a:prstGeom>
          <a:noFill/>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435"/>
            <a:ext cx="7543800" cy="686039"/>
          </a:xfrm>
        </p:spPr>
        <p:txBody>
          <a:bodyPr>
            <a:normAutofit fontScale="90000"/>
          </a:bodyPr>
          <a:lstStyle/>
          <a:p>
            <a:r>
              <a:rPr lang="en-US" dirty="0"/>
              <a:t>     Some Do’s and Don’ts</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6350"/>
            <a:ext cx="4728742" cy="386715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742" y="1276350"/>
            <a:ext cx="4415258"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28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39"/>
            <a:ext cx="7620000" cy="1028700"/>
          </a:xfrm>
        </p:spPr>
        <p:txBody>
          <a:bodyPr>
            <a:normAutofit fontScale="90000"/>
          </a:bodyPr>
          <a:lstStyle/>
          <a:p>
            <a:r>
              <a:rPr lang="en-IN" b="1" dirty="0"/>
              <a:t>                     </a:t>
            </a:r>
            <a:br>
              <a:rPr lang="en-IN" b="1" dirty="0"/>
            </a:br>
            <a:r>
              <a:rPr lang="en-IN" b="1" dirty="0"/>
              <a:t>Do's</a:t>
            </a:r>
            <a:endParaRPr lang="en-IN" dirty="0"/>
          </a:p>
        </p:txBody>
      </p:sp>
      <p:sp>
        <p:nvSpPr>
          <p:cNvPr id="3" name="Content Placeholder 2"/>
          <p:cNvSpPr>
            <a:spLocks noGrp="1"/>
          </p:cNvSpPr>
          <p:nvPr>
            <p:ph idx="1"/>
          </p:nvPr>
        </p:nvSpPr>
        <p:spPr/>
        <p:txBody>
          <a:bodyPr>
            <a:normAutofit fontScale="62500" lnSpcReduction="20000"/>
          </a:bodyPr>
          <a:lstStyle/>
          <a:p>
            <a:pPr algn="just">
              <a:lnSpc>
                <a:spcPct val="120000"/>
              </a:lnSpc>
            </a:pPr>
            <a:r>
              <a:rPr lang="en-IN" dirty="0"/>
              <a:t>     Always deal with the SEBI registered brokers.</a:t>
            </a:r>
          </a:p>
          <a:p>
            <a:pPr lvl="0" algn="just">
              <a:lnSpc>
                <a:spcPct val="120000"/>
              </a:lnSpc>
              <a:buFont typeface="Wingdings" pitchFamily="2" charset="2"/>
              <a:buChar char="ü"/>
            </a:pPr>
            <a:r>
              <a:rPr lang="en-IN" dirty="0"/>
              <a:t>Collect photocopies of all documents executed for registration as a client, immediately on execution. </a:t>
            </a:r>
          </a:p>
          <a:p>
            <a:pPr lvl="0" algn="just">
              <a:lnSpc>
                <a:spcPct val="120000"/>
              </a:lnSpc>
              <a:buFont typeface="Wingdings" pitchFamily="2" charset="2"/>
              <a:buChar char="ü"/>
            </a:pPr>
            <a:r>
              <a:rPr lang="en-IN" dirty="0"/>
              <a:t>Give clear instructions to your broker  and insist on contract notes from your broker. </a:t>
            </a:r>
          </a:p>
          <a:p>
            <a:pPr lvl="0" algn="just">
              <a:lnSpc>
                <a:spcPct val="120000"/>
              </a:lnSpc>
              <a:buFont typeface="Wingdings" pitchFamily="2" charset="2"/>
              <a:buChar char="ü"/>
            </a:pPr>
            <a:r>
              <a:rPr lang="en-IN" dirty="0"/>
              <a:t>Check credentials of the companies, its management, fundamentals and recent announcements     made by them.</a:t>
            </a:r>
          </a:p>
          <a:p>
            <a:pPr lvl="0" algn="just">
              <a:lnSpc>
                <a:spcPct val="120000"/>
              </a:lnSpc>
              <a:buFont typeface="Wingdings" pitchFamily="2" charset="2"/>
              <a:buChar char="ü"/>
            </a:pPr>
            <a:r>
              <a:rPr lang="en-IN" dirty="0"/>
              <a:t>Adopt trading / investment strategies commensurate with your risk-bearing capacity </a:t>
            </a:r>
          </a:p>
          <a:p>
            <a:pPr lvl="0" algn="just">
              <a:lnSpc>
                <a:spcPct val="120000"/>
              </a:lnSpc>
              <a:buFont typeface="Wingdings" pitchFamily="2" charset="2"/>
              <a:buChar char="ü"/>
            </a:pPr>
            <a:r>
              <a:rPr lang="en-IN" dirty="0"/>
              <a:t>There are no guaranteed returns on investment in the stock market .</a:t>
            </a:r>
          </a:p>
          <a:p>
            <a:pPr lvl="0" algn="just">
              <a:lnSpc>
                <a:spcPct val="120000"/>
              </a:lnSpc>
              <a:buFont typeface="Wingdings" pitchFamily="2" charset="2"/>
              <a:buChar char="ü"/>
            </a:pPr>
            <a:r>
              <a:rPr lang="en-IN" dirty="0"/>
              <a:t>Always keep copies of all investment documentation </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208981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39"/>
            <a:ext cx="8001000" cy="1028700"/>
          </a:xfrm>
        </p:spPr>
        <p:txBody>
          <a:bodyPr>
            <a:normAutofit fontScale="90000"/>
          </a:bodyPr>
          <a:lstStyle/>
          <a:p>
            <a:pPr lvl="0"/>
            <a:r>
              <a:rPr lang="en-IN" b="1" dirty="0"/>
              <a:t>                 </a:t>
            </a:r>
            <a:br>
              <a:rPr lang="en-IN" b="1" dirty="0"/>
            </a:br>
            <a:br>
              <a:rPr lang="en-IN" b="1" dirty="0"/>
            </a:br>
            <a:br>
              <a:rPr lang="en-IN" b="1" dirty="0"/>
            </a:br>
            <a:br>
              <a:rPr lang="en-IN" b="1" dirty="0"/>
            </a:br>
            <a:br>
              <a:rPr lang="en-IN" b="1" dirty="0"/>
            </a:br>
            <a:br>
              <a:rPr lang="en-IN" b="1" dirty="0"/>
            </a:br>
            <a:br>
              <a:rPr lang="en-IN" b="1" dirty="0"/>
            </a:br>
            <a:br>
              <a:rPr lang="en-IN" b="1" dirty="0"/>
            </a:br>
            <a:br>
              <a:rPr lang="en-IN" b="1" dirty="0"/>
            </a:br>
            <a:br>
              <a:rPr lang="en-IN" b="1" dirty="0"/>
            </a:br>
            <a:r>
              <a:rPr lang="en-IN" b="1" dirty="0"/>
              <a:t>Don'ts : </a:t>
            </a:r>
            <a:endParaRPr lang="en-IN" dirty="0"/>
          </a:p>
        </p:txBody>
      </p:sp>
      <p:sp>
        <p:nvSpPr>
          <p:cNvPr id="3" name="Content Placeholder 2"/>
          <p:cNvSpPr>
            <a:spLocks noGrp="1"/>
          </p:cNvSpPr>
          <p:nvPr>
            <p:ph idx="1"/>
          </p:nvPr>
        </p:nvSpPr>
        <p:spPr/>
        <p:txBody>
          <a:bodyPr>
            <a:normAutofit fontScale="62500" lnSpcReduction="20000"/>
          </a:bodyPr>
          <a:lstStyle/>
          <a:p>
            <a:pPr lvl="0" algn="just">
              <a:lnSpc>
                <a:spcPct val="120000"/>
              </a:lnSpc>
            </a:pPr>
            <a:r>
              <a:rPr lang="en-IN" dirty="0"/>
              <a:t>Don't deal based on rumours or 'tips' and fall prey to promises of guaranteed returns. </a:t>
            </a:r>
          </a:p>
          <a:p>
            <a:pPr lvl="0" algn="just">
              <a:lnSpc>
                <a:spcPct val="120000"/>
              </a:lnSpc>
              <a:buFont typeface="Wingdings" pitchFamily="2" charset="2"/>
              <a:buChar char="ü"/>
            </a:pPr>
            <a:r>
              <a:rPr lang="en-IN" dirty="0"/>
              <a:t>Don't get swayed by promises of high returns.</a:t>
            </a:r>
          </a:p>
          <a:p>
            <a:pPr lvl="0" algn="just">
              <a:lnSpc>
                <a:spcPct val="120000"/>
              </a:lnSpc>
              <a:buFont typeface="Wingdings" pitchFamily="2" charset="2"/>
              <a:buChar char="ü"/>
            </a:pPr>
            <a:r>
              <a:rPr lang="en-IN" dirty="0"/>
              <a:t>Don't leave the custody of your </a:t>
            </a:r>
            <a:r>
              <a:rPr lang="en-IN" dirty="0" err="1"/>
              <a:t>Demat</a:t>
            </a:r>
            <a:r>
              <a:rPr lang="en-IN" dirty="0"/>
              <a:t> Transaction slip book in the hands of any intermediary.</a:t>
            </a:r>
          </a:p>
          <a:p>
            <a:pPr lvl="0" algn="just">
              <a:lnSpc>
                <a:spcPct val="120000"/>
              </a:lnSpc>
              <a:buFont typeface="Wingdings" pitchFamily="2" charset="2"/>
              <a:buChar char="ü"/>
            </a:pPr>
            <a:r>
              <a:rPr lang="en-IN" dirty="0"/>
              <a:t>Don't blindly follow media reports on corporate developments, as some of these could be misleading.</a:t>
            </a:r>
          </a:p>
          <a:p>
            <a:pPr lvl="0" algn="just">
              <a:lnSpc>
                <a:spcPct val="120000"/>
              </a:lnSpc>
              <a:buFont typeface="Wingdings" pitchFamily="2" charset="2"/>
              <a:buChar char="ü"/>
            </a:pPr>
            <a:r>
              <a:rPr lang="en-IN" dirty="0"/>
              <a:t>Don't forget to take note of the risks involved in an investment.</a:t>
            </a:r>
          </a:p>
          <a:p>
            <a:pPr lvl="0" algn="just">
              <a:lnSpc>
                <a:spcPct val="120000"/>
              </a:lnSpc>
              <a:buFont typeface="Wingdings" pitchFamily="2" charset="2"/>
              <a:buChar char="ü"/>
            </a:pPr>
            <a:r>
              <a:rPr lang="en-IN" dirty="0"/>
              <a:t>Don't hesitate to approach appropriate authorities in case of complaint.</a:t>
            </a:r>
            <a:endParaRPr lang="en-IN" sz="2400" dirty="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394611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8153400" cy="609600"/>
          </a:xfrm>
        </p:spPr>
        <p:txBody>
          <a:bodyPr>
            <a:normAutofit/>
          </a:bodyPr>
          <a:lstStyle/>
          <a:p>
            <a:r>
              <a:rPr lang="en-US" sz="2800" b="1" dirty="0">
                <a:solidFill>
                  <a:schemeClr val="accent5">
                    <a:lumMod val="75000"/>
                  </a:schemeClr>
                </a:solidFill>
              </a:rPr>
              <a:t>Complaints &amp; Grievance Handling at SEBI</a:t>
            </a:r>
            <a:endParaRPr lang="en-US" sz="2800"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04950"/>
            <a:ext cx="295484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57550"/>
            <a:ext cx="22320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FM\Promotional Activities\screen shots\wall poster\Latest posters\5\SEBI-75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352550"/>
            <a:ext cx="5334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871480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OIAE - NRO</a:t>
            </a:r>
          </a:p>
        </p:txBody>
      </p:sp>
      <p:sp>
        <p:nvSpPr>
          <p:cNvPr id="20483" name="Footer Placeholder 2"/>
          <p:cNvSpPr>
            <a:spLocks noGrp="1"/>
          </p:cNvSpPr>
          <p:nvPr>
            <p:ph type="ftr"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en-US"/>
              <a:t>09 Dec 2010</a:t>
            </a:r>
          </a:p>
        </p:txBody>
      </p:sp>
      <p:sp>
        <p:nvSpPr>
          <p:cNvPr id="4" name="Slide Number Placeholder 3"/>
          <p:cNvSpPr>
            <a:spLocks noGrp="1"/>
          </p:cNvSpPr>
          <p:nvPr>
            <p:ph type="sldNum" sz="quarter" idx="12"/>
          </p:nvPr>
        </p:nvSpPr>
        <p:spPr/>
        <p:txBody>
          <a:bodyPr>
            <a:normAutofit lnSpcReduction="10000"/>
          </a:bodyPr>
          <a:lstStyle/>
          <a:p>
            <a:pPr>
              <a:defRPr/>
            </a:pPr>
            <a:endParaRPr lang="en-US" dirty="0"/>
          </a:p>
        </p:txBody>
      </p:sp>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4787"/>
            <a:ext cx="80010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4066654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61950"/>
            <a:ext cx="7010400" cy="685562"/>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3600" dirty="0">
                <a:latin typeface="Calibri"/>
                <a:ea typeface="ＭＳ 明朝"/>
                <a:cs typeface="Calibri"/>
              </a:rPr>
              <a:t> </a:t>
            </a:r>
            <a:br>
              <a:rPr lang="en-US" sz="3600" dirty="0">
                <a:latin typeface="Calibri"/>
                <a:ea typeface="ＭＳ 明朝"/>
                <a:cs typeface="Calibri"/>
              </a:rPr>
            </a:br>
            <a:br>
              <a:rPr lang="en-US" sz="3600" dirty="0">
                <a:latin typeface="Calibri"/>
                <a:ea typeface="ＭＳ 明朝"/>
                <a:cs typeface="Calibri"/>
              </a:rPr>
            </a:br>
            <a:br>
              <a:rPr lang="en-US" sz="3600" dirty="0">
                <a:latin typeface="Calibri"/>
                <a:ea typeface="ＭＳ 明朝"/>
                <a:cs typeface="Calibri"/>
              </a:rPr>
            </a:br>
            <a:br>
              <a:rPr lang="en-US" sz="3600" dirty="0">
                <a:latin typeface="Calibri"/>
                <a:ea typeface="ＭＳ 明朝"/>
                <a:cs typeface="Calibri"/>
              </a:rPr>
            </a:br>
            <a:r>
              <a:rPr lang="en-US" sz="2400" b="1" dirty="0">
                <a:solidFill>
                  <a:schemeClr val="tx2"/>
                </a:solidFill>
              </a:rPr>
              <a:t>SEBI Toll-free helpline service for investors </a:t>
            </a:r>
            <a:endParaRPr lang="en-US" sz="2400" b="1" dirty="0">
              <a:solidFill>
                <a:schemeClr val="tx2"/>
              </a:solidFill>
              <a:latin typeface="+mj-lt"/>
              <a:ea typeface="+mj-ea"/>
              <a:cs typeface="+mj-cs"/>
            </a:endParaRPr>
          </a:p>
        </p:txBody>
      </p:sp>
      <p:pic>
        <p:nvPicPr>
          <p:cNvPr id="13" name="Picture 12"/>
          <p:cNvPicPr>
            <a:picLocks noChangeAspect="1"/>
          </p:cNvPicPr>
          <p:nvPr/>
        </p:nvPicPr>
        <p:blipFill>
          <a:blip r:embed="rId3"/>
          <a:stretch>
            <a:fillRect/>
          </a:stretch>
        </p:blipFill>
        <p:spPr>
          <a:xfrm>
            <a:off x="3210687" y="3513600"/>
            <a:ext cx="3473938" cy="1100081"/>
          </a:xfrm>
          <a:prstGeom prst="rect">
            <a:avLst/>
          </a:prstGeom>
        </p:spPr>
      </p:pic>
      <p:sp>
        <p:nvSpPr>
          <p:cNvPr id="14" name="Rounded Rectangle 13"/>
          <p:cNvSpPr/>
          <p:nvPr/>
        </p:nvSpPr>
        <p:spPr>
          <a:xfrm>
            <a:off x="2824119" y="1652643"/>
            <a:ext cx="3860507" cy="1390595"/>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4000" dirty="0">
                <a:effectLst/>
                <a:latin typeface="Calibri"/>
                <a:ea typeface="ＭＳ 明朝"/>
                <a:cs typeface="Calibri"/>
              </a:rPr>
              <a:t>1 800 22 7575</a:t>
            </a:r>
          </a:p>
          <a:p>
            <a:pPr algn="ctr">
              <a:spcAft>
                <a:spcPts val="0"/>
              </a:spcAft>
            </a:pPr>
            <a:r>
              <a:rPr lang="en-US" sz="4000" dirty="0">
                <a:effectLst/>
                <a:latin typeface="Calibri"/>
                <a:ea typeface="ＭＳ 明朝"/>
                <a:cs typeface="Calibri"/>
              </a:rPr>
              <a:t>1 800 266 7575</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Tree>
    <p:extLst>
      <p:ext uri="{BB962C8B-B14F-4D97-AF65-F5344CB8AC3E}">
        <p14:creationId xmlns:p14="http://schemas.microsoft.com/office/powerpoint/2010/main" val="10627081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6200" y="0"/>
            <a:ext cx="9067800" cy="52744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 name="Group 23"/>
          <p:cNvGrpSpPr>
            <a:grpSpLocks/>
          </p:cNvGrpSpPr>
          <p:nvPr/>
        </p:nvGrpSpPr>
        <p:grpSpPr bwMode="auto">
          <a:xfrm>
            <a:off x="1257300" y="2055022"/>
            <a:ext cx="1828800" cy="1685926"/>
            <a:chOff x="96" y="1726"/>
            <a:chExt cx="1536" cy="1416"/>
          </a:xfrm>
        </p:grpSpPr>
        <p:pic>
          <p:nvPicPr>
            <p:cNvPr id="3096" name="Picture 2" descr="j0427680[1]"/>
            <p:cNvPicPr>
              <a:picLocks noChangeAspect="1" noChangeArrowheads="1"/>
            </p:cNvPicPr>
            <p:nvPr/>
          </p:nvPicPr>
          <p:blipFill>
            <a:blip r:embed="rId4" cstate="print"/>
            <a:srcRect/>
            <a:stretch>
              <a:fillRect/>
            </a:stretch>
          </p:blipFill>
          <p:spPr bwMode="auto">
            <a:xfrm>
              <a:off x="96" y="1726"/>
              <a:ext cx="1536" cy="1046"/>
            </a:xfrm>
            <a:prstGeom prst="rect">
              <a:avLst/>
            </a:prstGeom>
            <a:noFill/>
            <a:ln w="9525">
              <a:noFill/>
              <a:miter lim="800000"/>
              <a:headEnd/>
              <a:tailEnd/>
            </a:ln>
          </p:spPr>
        </p:pic>
        <p:sp>
          <p:nvSpPr>
            <p:cNvPr id="3097" name="Text Box 3"/>
            <p:cNvSpPr txBox="1">
              <a:spLocks noChangeArrowheads="1"/>
            </p:cNvSpPr>
            <p:nvPr/>
          </p:nvSpPr>
          <p:spPr bwMode="auto">
            <a:xfrm>
              <a:off x="96" y="2871"/>
              <a:ext cx="1186" cy="271"/>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World Tours</a:t>
              </a:r>
            </a:p>
          </p:txBody>
        </p:sp>
      </p:grpSp>
      <p:grpSp>
        <p:nvGrpSpPr>
          <p:cNvPr id="3" name="Group 22"/>
          <p:cNvGrpSpPr>
            <a:grpSpLocks/>
          </p:cNvGrpSpPr>
          <p:nvPr/>
        </p:nvGrpSpPr>
        <p:grpSpPr bwMode="auto">
          <a:xfrm>
            <a:off x="1200150" y="350044"/>
            <a:ext cx="2343150" cy="1421606"/>
            <a:chOff x="48" y="294"/>
            <a:chExt cx="1968" cy="1194"/>
          </a:xfrm>
        </p:grpSpPr>
        <p:pic>
          <p:nvPicPr>
            <p:cNvPr id="3094" name="Picture 4" descr="j0401421[1]"/>
            <p:cNvPicPr>
              <a:picLocks noChangeAspect="1" noChangeArrowheads="1"/>
            </p:cNvPicPr>
            <p:nvPr/>
          </p:nvPicPr>
          <p:blipFill>
            <a:blip r:embed="rId5" cstate="print"/>
            <a:srcRect/>
            <a:stretch>
              <a:fillRect/>
            </a:stretch>
          </p:blipFill>
          <p:spPr bwMode="auto">
            <a:xfrm>
              <a:off x="672" y="294"/>
              <a:ext cx="1344" cy="1194"/>
            </a:xfrm>
            <a:prstGeom prst="rect">
              <a:avLst/>
            </a:prstGeom>
            <a:noFill/>
            <a:ln w="9525">
              <a:noFill/>
              <a:miter lim="800000"/>
              <a:headEnd/>
              <a:tailEnd/>
            </a:ln>
          </p:spPr>
        </p:pic>
        <p:sp>
          <p:nvSpPr>
            <p:cNvPr id="3095" name="Text Box 5"/>
            <p:cNvSpPr txBox="1">
              <a:spLocks noChangeArrowheads="1"/>
            </p:cNvSpPr>
            <p:nvPr/>
          </p:nvSpPr>
          <p:spPr bwMode="auto">
            <a:xfrm>
              <a:off x="48" y="480"/>
              <a:ext cx="624" cy="465"/>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Home</a:t>
              </a:r>
            </a:p>
          </p:txBody>
        </p:sp>
      </p:grpSp>
      <p:grpSp>
        <p:nvGrpSpPr>
          <p:cNvPr id="4" name="Group 21"/>
          <p:cNvGrpSpPr>
            <a:grpSpLocks/>
          </p:cNvGrpSpPr>
          <p:nvPr/>
        </p:nvGrpSpPr>
        <p:grpSpPr bwMode="auto">
          <a:xfrm>
            <a:off x="3943350" y="171450"/>
            <a:ext cx="1371600" cy="1497808"/>
            <a:chOff x="2352" y="144"/>
            <a:chExt cx="1152" cy="1258"/>
          </a:xfrm>
        </p:grpSpPr>
        <p:pic>
          <p:nvPicPr>
            <p:cNvPr id="3092" name="Picture 7" descr="Las Vegas Luxury Car Rental"/>
            <p:cNvPicPr>
              <a:picLocks noChangeAspect="1" noChangeArrowheads="1"/>
            </p:cNvPicPr>
            <p:nvPr/>
          </p:nvPicPr>
          <p:blipFill>
            <a:blip r:embed="rId6" cstate="print"/>
            <a:srcRect r="10344"/>
            <a:stretch>
              <a:fillRect/>
            </a:stretch>
          </p:blipFill>
          <p:spPr bwMode="auto">
            <a:xfrm>
              <a:off x="2352" y="144"/>
              <a:ext cx="1152" cy="1019"/>
            </a:xfrm>
            <a:prstGeom prst="rect">
              <a:avLst/>
            </a:prstGeom>
            <a:noFill/>
            <a:ln w="9525">
              <a:noFill/>
              <a:miter lim="800000"/>
              <a:headEnd/>
              <a:tailEnd/>
            </a:ln>
          </p:spPr>
        </p:pic>
        <p:sp>
          <p:nvSpPr>
            <p:cNvPr id="3093" name="Text Box 8"/>
            <p:cNvSpPr txBox="1">
              <a:spLocks noChangeArrowheads="1"/>
            </p:cNvSpPr>
            <p:nvPr/>
          </p:nvSpPr>
          <p:spPr bwMode="auto">
            <a:xfrm>
              <a:off x="2614" y="1131"/>
              <a:ext cx="838" cy="271"/>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Vehicle</a:t>
              </a:r>
            </a:p>
          </p:txBody>
        </p:sp>
      </p:grpSp>
      <p:grpSp>
        <p:nvGrpSpPr>
          <p:cNvPr id="5" name="Group 19"/>
          <p:cNvGrpSpPr>
            <a:grpSpLocks/>
          </p:cNvGrpSpPr>
          <p:nvPr/>
        </p:nvGrpSpPr>
        <p:grpSpPr bwMode="auto">
          <a:xfrm>
            <a:off x="6457950" y="2139703"/>
            <a:ext cx="1543050" cy="1868092"/>
            <a:chOff x="4464" y="1920"/>
            <a:chExt cx="1296" cy="1569"/>
          </a:xfrm>
        </p:grpSpPr>
        <p:pic>
          <p:nvPicPr>
            <p:cNvPr id="3090" name="Picture 9" descr="consumer_benefitstwo.jpg                                       000AA583Macintosh HD                   B7465B8A:"/>
            <p:cNvPicPr>
              <a:picLocks noChangeAspect="1" noChangeArrowheads="1"/>
            </p:cNvPicPr>
            <p:nvPr/>
          </p:nvPicPr>
          <p:blipFill>
            <a:blip r:embed="rId7" r:link="rId8" cstate="print"/>
            <a:srcRect l="27657" t="14279" r="51822" b="34552"/>
            <a:stretch>
              <a:fillRect/>
            </a:stretch>
          </p:blipFill>
          <p:spPr bwMode="auto">
            <a:xfrm>
              <a:off x="4464" y="1920"/>
              <a:ext cx="1090" cy="1054"/>
            </a:xfrm>
            <a:prstGeom prst="rect">
              <a:avLst/>
            </a:prstGeom>
            <a:noFill/>
            <a:ln w="9525">
              <a:noFill/>
              <a:miter lim="800000"/>
              <a:headEnd/>
              <a:tailEnd/>
            </a:ln>
          </p:spPr>
        </p:pic>
        <p:sp>
          <p:nvSpPr>
            <p:cNvPr id="3091" name="Text Box 10"/>
            <p:cNvSpPr txBox="1">
              <a:spLocks noChangeArrowheads="1"/>
            </p:cNvSpPr>
            <p:nvPr/>
          </p:nvSpPr>
          <p:spPr bwMode="auto">
            <a:xfrm>
              <a:off x="4560" y="3024"/>
              <a:ext cx="1200" cy="465"/>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Children’s Education</a:t>
              </a:r>
            </a:p>
          </p:txBody>
        </p:sp>
      </p:grpSp>
      <p:grpSp>
        <p:nvGrpSpPr>
          <p:cNvPr id="6" name="Group 26"/>
          <p:cNvGrpSpPr>
            <a:grpSpLocks/>
          </p:cNvGrpSpPr>
          <p:nvPr/>
        </p:nvGrpSpPr>
        <p:grpSpPr bwMode="auto">
          <a:xfrm>
            <a:off x="4745833" y="3718595"/>
            <a:ext cx="2797969" cy="1371600"/>
            <a:chOff x="3026" y="3201"/>
            <a:chExt cx="2350" cy="1152"/>
          </a:xfrm>
        </p:grpSpPr>
        <p:graphicFrame>
          <p:nvGraphicFramePr>
            <p:cNvPr id="3074" name="Object 2"/>
            <p:cNvGraphicFramePr>
              <a:graphicFrameLocks noChangeAspect="1"/>
            </p:cNvGraphicFramePr>
            <p:nvPr/>
          </p:nvGraphicFramePr>
          <p:xfrm>
            <a:off x="3026" y="3201"/>
            <a:ext cx="1150" cy="1152"/>
          </p:xfrm>
          <a:graphic>
            <a:graphicData uri="http://schemas.openxmlformats.org/presentationml/2006/ole">
              <mc:AlternateContent xmlns:mc="http://schemas.openxmlformats.org/markup-compatibility/2006">
                <mc:Choice xmlns:v="urn:schemas-microsoft-com:vml" Requires="v">
                  <p:oleObj spid="_x0000_s1033" name="Photo Editor Photo" r:id="rId9" imgW="2010056" imgH="1991003" progId="">
                    <p:embed/>
                  </p:oleObj>
                </mc:Choice>
                <mc:Fallback>
                  <p:oleObj name="Photo Editor Photo" r:id="rId9" imgW="2010056" imgH="1991003" progId="">
                    <p:embed/>
                    <p:pic>
                      <p:nvPicPr>
                        <p:cNvPr id="3074" name="Object 2"/>
                        <p:cNvPicPr>
                          <a:picLocks noChangeAspect="1" noChangeArrowheads="1"/>
                        </p:cNvPicPr>
                        <p:nvPr/>
                      </p:nvPicPr>
                      <p:blipFill>
                        <a:blip r:embed="rId10">
                          <a:extLst>
                            <a:ext uri="{28A0092B-C50C-407E-A947-70E740481C1C}">
                              <a14:useLocalDpi xmlns:a14="http://schemas.microsoft.com/office/drawing/2010/main" val="0"/>
                            </a:ext>
                          </a:extLst>
                        </a:blip>
                        <a:srcRect r="1923" b="1942"/>
                        <a:stretch>
                          <a:fillRect/>
                        </a:stretch>
                      </p:blipFill>
                      <p:spPr bwMode="auto">
                        <a:xfrm>
                          <a:off x="3026" y="3201"/>
                          <a:ext cx="1150" cy="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89" name="Text Box 12"/>
            <p:cNvSpPr txBox="1">
              <a:spLocks noChangeArrowheads="1"/>
            </p:cNvSpPr>
            <p:nvPr/>
          </p:nvSpPr>
          <p:spPr bwMode="auto">
            <a:xfrm>
              <a:off x="4176" y="3590"/>
              <a:ext cx="1200" cy="271"/>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Investments</a:t>
              </a:r>
            </a:p>
          </p:txBody>
        </p:sp>
      </p:grpSp>
      <p:grpSp>
        <p:nvGrpSpPr>
          <p:cNvPr id="7" name="Group 24"/>
          <p:cNvGrpSpPr>
            <a:grpSpLocks/>
          </p:cNvGrpSpPr>
          <p:nvPr/>
        </p:nvGrpSpPr>
        <p:grpSpPr bwMode="auto">
          <a:xfrm>
            <a:off x="1314450" y="3822278"/>
            <a:ext cx="3086100" cy="1327547"/>
            <a:chOff x="144" y="3096"/>
            <a:chExt cx="2592" cy="1115"/>
          </a:xfrm>
        </p:grpSpPr>
        <p:pic>
          <p:nvPicPr>
            <p:cNvPr id="3087" name="Picture 13" descr="C:\Documents and Settings\Administrator\My Documents\My Pictures\comy retirement.jpg"/>
            <p:cNvPicPr>
              <a:picLocks noChangeAspect="1" noChangeArrowheads="1"/>
            </p:cNvPicPr>
            <p:nvPr/>
          </p:nvPicPr>
          <p:blipFill>
            <a:blip r:embed="rId11" cstate="print"/>
            <a:srcRect l="9010" r="2370"/>
            <a:stretch>
              <a:fillRect/>
            </a:stretch>
          </p:blipFill>
          <p:spPr bwMode="auto">
            <a:xfrm>
              <a:off x="1296" y="3096"/>
              <a:ext cx="1440" cy="1083"/>
            </a:xfrm>
            <a:prstGeom prst="rect">
              <a:avLst/>
            </a:prstGeom>
            <a:noFill/>
            <a:ln w="9525">
              <a:noFill/>
              <a:miter lim="800000"/>
              <a:headEnd/>
              <a:tailEnd/>
            </a:ln>
          </p:spPr>
        </p:pic>
        <p:sp>
          <p:nvSpPr>
            <p:cNvPr id="3088" name="Text Box 14"/>
            <p:cNvSpPr txBox="1">
              <a:spLocks noChangeArrowheads="1"/>
            </p:cNvSpPr>
            <p:nvPr/>
          </p:nvSpPr>
          <p:spPr bwMode="auto">
            <a:xfrm>
              <a:off x="144" y="3552"/>
              <a:ext cx="1152" cy="659"/>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Comfortable Retirement</a:t>
              </a:r>
            </a:p>
          </p:txBody>
        </p:sp>
      </p:grpSp>
      <p:grpSp>
        <p:nvGrpSpPr>
          <p:cNvPr id="8" name="Group 20"/>
          <p:cNvGrpSpPr>
            <a:grpSpLocks/>
          </p:cNvGrpSpPr>
          <p:nvPr/>
        </p:nvGrpSpPr>
        <p:grpSpPr bwMode="auto">
          <a:xfrm>
            <a:off x="5829300" y="285751"/>
            <a:ext cx="2114550" cy="1600200"/>
            <a:chOff x="3936" y="240"/>
            <a:chExt cx="1776" cy="1344"/>
          </a:xfrm>
        </p:grpSpPr>
        <p:pic>
          <p:nvPicPr>
            <p:cNvPr id="3085" name="Picture 16" descr="C:\Documents and Settings\Administrator\My Documents\My Pictures\indian wedding.jpg"/>
            <p:cNvPicPr>
              <a:picLocks noChangeAspect="1" noChangeArrowheads="1"/>
            </p:cNvPicPr>
            <p:nvPr/>
          </p:nvPicPr>
          <p:blipFill>
            <a:blip r:embed="rId12" cstate="print"/>
            <a:srcRect/>
            <a:stretch>
              <a:fillRect/>
            </a:stretch>
          </p:blipFill>
          <p:spPr bwMode="auto">
            <a:xfrm>
              <a:off x="3936" y="240"/>
              <a:ext cx="896" cy="1344"/>
            </a:xfrm>
            <a:prstGeom prst="rect">
              <a:avLst/>
            </a:prstGeom>
            <a:noFill/>
            <a:ln w="9525">
              <a:noFill/>
              <a:miter lim="800000"/>
              <a:headEnd/>
              <a:tailEnd/>
            </a:ln>
          </p:spPr>
        </p:pic>
        <p:sp>
          <p:nvSpPr>
            <p:cNvPr id="3086" name="Text Box 17"/>
            <p:cNvSpPr txBox="1">
              <a:spLocks noChangeArrowheads="1"/>
            </p:cNvSpPr>
            <p:nvPr/>
          </p:nvSpPr>
          <p:spPr bwMode="auto">
            <a:xfrm>
              <a:off x="4848" y="528"/>
              <a:ext cx="864" cy="1047"/>
            </a:xfrm>
            <a:prstGeom prst="rect">
              <a:avLst/>
            </a:prstGeom>
            <a:noFill/>
            <a:ln w="9525">
              <a:noFill/>
              <a:miter lim="800000"/>
              <a:headEnd/>
              <a:tailEnd/>
            </a:ln>
          </p:spPr>
          <p:txBody>
            <a:bodyPr>
              <a:spAutoFit/>
            </a:bodyPr>
            <a:lstStyle/>
            <a:p>
              <a:pPr>
                <a:spcBef>
                  <a:spcPct val="50000"/>
                </a:spcBef>
              </a:pPr>
              <a:r>
                <a:rPr lang="en-US" sz="1500" b="1" dirty="0">
                  <a:solidFill>
                    <a:srgbClr val="FFC000"/>
                  </a:solidFill>
                  <a:latin typeface="Bookman Old Style" pitchFamily="18" charset="0"/>
                </a:rPr>
                <a:t>Your or your Child’s Marriage</a:t>
              </a:r>
            </a:p>
          </p:txBody>
        </p:sp>
      </p:grpSp>
      <p:grpSp>
        <p:nvGrpSpPr>
          <p:cNvPr id="9" name="Group 27"/>
          <p:cNvGrpSpPr>
            <a:grpSpLocks/>
          </p:cNvGrpSpPr>
          <p:nvPr/>
        </p:nvGrpSpPr>
        <p:grpSpPr bwMode="auto">
          <a:xfrm>
            <a:off x="3371850" y="1771649"/>
            <a:ext cx="2457450" cy="1600200"/>
            <a:chOff x="1872" y="1488"/>
            <a:chExt cx="2064" cy="1344"/>
          </a:xfrm>
        </p:grpSpPr>
        <p:sp>
          <p:nvSpPr>
            <p:cNvPr id="3083" name="AutoShape 19"/>
            <p:cNvSpPr>
              <a:spLocks noChangeArrowheads="1"/>
            </p:cNvSpPr>
            <p:nvPr/>
          </p:nvSpPr>
          <p:spPr bwMode="auto">
            <a:xfrm>
              <a:off x="1872" y="1488"/>
              <a:ext cx="2064" cy="1344"/>
            </a:xfrm>
            <a:prstGeom prst="cloudCallout">
              <a:avLst>
                <a:gd name="adj1" fmla="val -40116"/>
                <a:gd name="adj2" fmla="val 62870"/>
              </a:avLst>
            </a:prstGeom>
            <a:gradFill rotWithShape="0">
              <a:gsLst>
                <a:gs pos="0">
                  <a:srgbClr val="FFFFFF"/>
                </a:gs>
                <a:gs pos="100000">
                  <a:srgbClr val="FFCC00"/>
                </a:gs>
              </a:gsLst>
              <a:path path="rect">
                <a:fillToRect l="50000" t="50000" r="50000" b="50000"/>
              </a:path>
            </a:gradFill>
            <a:ln w="9525">
              <a:solidFill>
                <a:schemeClr val="tx1"/>
              </a:solidFill>
              <a:round/>
              <a:headEnd/>
              <a:tailEnd/>
            </a:ln>
          </p:spPr>
          <p:txBody>
            <a:bodyPr/>
            <a:lstStyle/>
            <a:p>
              <a:pPr algn="ctr">
                <a:spcBef>
                  <a:spcPct val="50000"/>
                </a:spcBef>
              </a:pPr>
              <a:endParaRPr lang="en-US" sz="1350"/>
            </a:p>
          </p:txBody>
        </p:sp>
        <p:sp>
          <p:nvSpPr>
            <p:cNvPr id="3084" name="Text Box 20"/>
            <p:cNvSpPr txBox="1">
              <a:spLocks noChangeArrowheads="1"/>
            </p:cNvSpPr>
            <p:nvPr/>
          </p:nvSpPr>
          <p:spPr bwMode="auto">
            <a:xfrm>
              <a:off x="2112" y="1680"/>
              <a:ext cx="1536" cy="892"/>
            </a:xfrm>
            <a:prstGeom prst="rect">
              <a:avLst/>
            </a:prstGeom>
            <a:noFill/>
            <a:ln w="9525">
              <a:noFill/>
              <a:miter lim="800000"/>
              <a:headEnd/>
              <a:tailEnd/>
            </a:ln>
          </p:spPr>
          <p:txBody>
            <a:bodyPr>
              <a:spAutoFit/>
            </a:bodyPr>
            <a:lstStyle/>
            <a:p>
              <a:pPr algn="ctr">
                <a:spcBef>
                  <a:spcPct val="50000"/>
                </a:spcBef>
              </a:pPr>
              <a:r>
                <a:rPr lang="en-US" sz="2100" dirty="0">
                  <a:latin typeface="Bookman Old Style" pitchFamily="18" charset="0"/>
                </a:rPr>
                <a:t>Your Life Goals could be…</a:t>
              </a:r>
              <a:endParaRPr lang="en-US" sz="1425" dirty="0"/>
            </a:p>
          </p:txBody>
        </p:sp>
      </p:grpSp>
      <p:sp>
        <p:nvSpPr>
          <p:cNvPr id="10" name="Date Placeholder 9"/>
          <p:cNvSpPr>
            <a:spLocks noGrp="1"/>
          </p:cNvSpPr>
          <p:nvPr>
            <p:ph type="dt" sz="half" idx="10"/>
          </p:nvPr>
        </p:nvSpPr>
        <p:spPr/>
        <p:txBody>
          <a:bodyPr/>
          <a:lstStyle/>
          <a:p>
            <a:fld id="{7F8E71D9-BEEE-4A3B-88DC-1C56038F7708}" type="datetime3">
              <a:rPr lang="en-US" smtClean="0"/>
              <a:t>1 February 2020</a:t>
            </a:fld>
            <a:endParaRPr lang="en-US" dirty="0"/>
          </a:p>
        </p:txBody>
      </p:sp>
      <p:sp>
        <p:nvSpPr>
          <p:cNvPr id="11" name="Footer Placeholder 10"/>
          <p:cNvSpPr>
            <a:spLocks noGrp="1"/>
          </p:cNvSpPr>
          <p:nvPr>
            <p:ph type="ftr" sz="quarter" idx="11"/>
          </p:nvPr>
        </p:nvSpPr>
        <p:spPr/>
        <p:txBody>
          <a:bodyPr/>
          <a:lstStyle/>
          <a:p>
            <a:r>
              <a:rPr lang="en-US"/>
              <a:t>www.isfm.co.in</a:t>
            </a:r>
            <a:endParaRPr lang="en-US" dirty="0"/>
          </a:p>
        </p:txBody>
      </p:sp>
      <p:sp>
        <p:nvSpPr>
          <p:cNvPr id="12" name="Slide Number Placeholder 11"/>
          <p:cNvSpPr>
            <a:spLocks noGrp="1"/>
          </p:cNvSpPr>
          <p:nvPr>
            <p:ph type="sldNum" sz="quarter" idx="12"/>
          </p:nvPr>
        </p:nvSpPr>
        <p:spPr/>
        <p:txBody>
          <a:bodyPr>
            <a:normAutofit lnSpcReduction="10000"/>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3232142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352550"/>
            <a:ext cx="3733800" cy="2286000"/>
          </a:xfrm>
          <a:blipFill>
            <a:blip r:embed="rId2" cstate="print"/>
            <a:tile tx="0" ty="0" sx="100000" sy="100000" flip="none" algn="tl"/>
          </a:blipFill>
        </p:spPr>
        <p:txBody>
          <a:bodyPr>
            <a:noAutofit/>
          </a:bodyPr>
          <a:lstStyle/>
          <a:p>
            <a:pPr>
              <a:defRPr/>
            </a:pPr>
            <a:r>
              <a:rPr lang="en-IN" sz="2400" dirty="0"/>
              <a:t>On June 8, 2011, </a:t>
            </a:r>
            <a:r>
              <a:rPr lang="en-IN" sz="2400" dirty="0" err="1"/>
              <a:t>Sebi</a:t>
            </a:r>
            <a:r>
              <a:rPr lang="en-IN" sz="2400" dirty="0"/>
              <a:t> had commenced a new web-based centralised grievance redress system called as SCORES </a:t>
            </a:r>
          </a:p>
        </p:txBody>
      </p:sp>
      <p:pic>
        <p:nvPicPr>
          <p:cNvPr id="24581"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1352550"/>
            <a:ext cx="5198628" cy="3733800"/>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
        <p:nvSpPr>
          <p:cNvPr id="3" name="TextBox 2"/>
          <p:cNvSpPr txBox="1"/>
          <p:nvPr/>
        </p:nvSpPr>
        <p:spPr>
          <a:xfrm>
            <a:off x="76200" y="437671"/>
            <a:ext cx="7162800" cy="738664"/>
          </a:xfrm>
          <a:prstGeom prst="rect">
            <a:avLst/>
          </a:prstGeom>
          <a:noFill/>
        </p:spPr>
        <p:txBody>
          <a:bodyPr wrap="square" rtlCol="0">
            <a:spAutoFit/>
          </a:bodyPr>
          <a:lstStyle/>
          <a:p>
            <a:r>
              <a:rPr lang="en-US" sz="4200" dirty="0">
                <a:solidFill>
                  <a:schemeClr val="tx2"/>
                </a:solidFill>
                <a:latin typeface="+mj-lt"/>
                <a:ea typeface="+mj-ea"/>
                <a:cs typeface="+mj-cs"/>
              </a:rPr>
              <a:t>SEBI’S SCORE PORTAL</a:t>
            </a:r>
          </a:p>
        </p:txBody>
      </p:sp>
    </p:spTree>
    <p:extLst>
      <p:ext uri="{BB962C8B-B14F-4D97-AF65-F5344CB8AC3E}">
        <p14:creationId xmlns:p14="http://schemas.microsoft.com/office/powerpoint/2010/main" val="116482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447800" y="1314450"/>
          <a:ext cx="749935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
        <p:nvSpPr>
          <p:cNvPr id="3" name="Title 2"/>
          <p:cNvSpPr>
            <a:spLocks noGrp="1"/>
          </p:cNvSpPr>
          <p:nvPr>
            <p:ph type="title"/>
          </p:nvPr>
        </p:nvSpPr>
        <p:spPr/>
        <p:txBody>
          <a:bodyPr/>
          <a:lstStyle/>
          <a:p>
            <a:r>
              <a:rPr lang="en-US" dirty="0"/>
              <a:t>SCORE…</a:t>
            </a:r>
          </a:p>
        </p:txBody>
      </p:sp>
    </p:spTree>
    <p:extLst>
      <p:ext uri="{BB962C8B-B14F-4D97-AF65-F5344CB8AC3E}">
        <p14:creationId xmlns:p14="http://schemas.microsoft.com/office/powerpoint/2010/main" val="1654903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sp>
        <p:nvSpPr>
          <p:cNvPr id="3" name="Title 2"/>
          <p:cNvSpPr>
            <a:spLocks noGrp="1"/>
          </p:cNvSpPr>
          <p:nvPr>
            <p:ph type="title"/>
          </p:nvPr>
        </p:nvSpPr>
        <p:spPr/>
        <p:txBody>
          <a:bodyPr/>
          <a:lstStyle/>
          <a:p>
            <a:r>
              <a:rPr lang="en-US" dirty="0"/>
              <a:t>SCORE…</a:t>
            </a:r>
          </a:p>
        </p:txBody>
      </p:sp>
      <p:sp>
        <p:nvSpPr>
          <p:cNvPr id="2" name="Content Placeholder 1"/>
          <p:cNvSpPr>
            <a:spLocks noGrp="1"/>
          </p:cNvSpPr>
          <p:nvPr>
            <p:ph idx="1"/>
          </p:nvPr>
        </p:nvSpPr>
        <p:spPr/>
        <p:txBody>
          <a:bodyPr>
            <a:normAutofit fontScale="85000" lnSpcReduction="20000"/>
          </a:bodyPr>
          <a:lstStyle/>
          <a:p>
            <a:pPr marL="364332" indent="-281464" eaLnBrk="0" hangingPunct="0">
              <a:spcBef>
                <a:spcPts val="597"/>
              </a:spcBef>
              <a:buClr>
                <a:schemeClr val="accent1"/>
              </a:buClr>
              <a:buSzPct val="80000"/>
              <a:buFont typeface="Wingdings 2" pitchFamily="18" charset="2"/>
              <a:buChar char=""/>
            </a:pPr>
            <a:r>
              <a:rPr lang="en-US" sz="3600" dirty="0">
                <a:latin typeface="Gill Sans MT" pitchFamily="34" charset="0"/>
              </a:rPr>
              <a:t> </a:t>
            </a:r>
            <a:r>
              <a:rPr lang="en-US" sz="3200" b="1" dirty="0">
                <a:latin typeface="Gill Sans MT" pitchFamily="34" charset="0"/>
              </a:rPr>
              <a:t>Securities and Exchange Board of India :                                    </a:t>
            </a:r>
            <a:r>
              <a:rPr lang="en-US" sz="3200" b="1" dirty="0">
                <a:latin typeface="Gill Sans MT" pitchFamily="34" charset="0"/>
                <a:hlinkClick r:id="rId3"/>
              </a:rPr>
              <a:t>www.Score.sebi.gov.in</a:t>
            </a:r>
            <a:endParaRPr lang="en-US" sz="3200" b="1" dirty="0">
              <a:latin typeface="Gill Sans MT" pitchFamily="34" charset="0"/>
            </a:endParaRPr>
          </a:p>
          <a:p>
            <a:pPr marL="364332" indent="-281464" eaLnBrk="0" hangingPunct="0">
              <a:spcBef>
                <a:spcPts val="597"/>
              </a:spcBef>
              <a:buClr>
                <a:schemeClr val="accent1"/>
              </a:buClr>
              <a:buSzPct val="80000"/>
              <a:buFont typeface="Wingdings 2" pitchFamily="18" charset="2"/>
              <a:buChar char=""/>
            </a:pPr>
            <a:r>
              <a:rPr lang="en-US" sz="3200" b="1" dirty="0">
                <a:latin typeface="Gill Sans MT" pitchFamily="34" charset="0"/>
              </a:rPr>
              <a:t>Insurance Regulating and Development Authority of India :      </a:t>
            </a:r>
          </a:p>
          <a:p>
            <a:pPr marL="364332" indent="-281464" eaLnBrk="0" hangingPunct="0">
              <a:spcBef>
                <a:spcPts val="597"/>
              </a:spcBef>
              <a:buClr>
                <a:schemeClr val="accent1"/>
              </a:buClr>
              <a:buSzPct val="80000"/>
              <a:buFont typeface="Wingdings 2" pitchFamily="18" charset="2"/>
              <a:buChar char=""/>
            </a:pPr>
            <a:r>
              <a:rPr lang="en-US" sz="3200" b="1" dirty="0">
                <a:latin typeface="Gill Sans MT" pitchFamily="34" charset="0"/>
                <a:hlinkClick r:id="rId4"/>
              </a:rPr>
              <a:t>www.igms.irda.gov.in</a:t>
            </a:r>
            <a:r>
              <a:rPr lang="en-US" sz="3200" b="1" dirty="0">
                <a:latin typeface="Gill Sans MT" pitchFamily="34" charset="0"/>
              </a:rPr>
              <a:t> </a:t>
            </a:r>
          </a:p>
          <a:p>
            <a:pPr marL="364332" indent="-281464" eaLnBrk="0" hangingPunct="0">
              <a:spcBef>
                <a:spcPts val="597"/>
              </a:spcBef>
              <a:buClr>
                <a:schemeClr val="accent1"/>
              </a:buClr>
              <a:buSzPct val="80000"/>
              <a:buFont typeface="Wingdings 2" pitchFamily="18" charset="2"/>
              <a:buChar char=""/>
            </a:pPr>
            <a:r>
              <a:rPr lang="en-US" sz="3200" b="1" dirty="0">
                <a:latin typeface="Gill Sans MT" pitchFamily="34" charset="0"/>
              </a:rPr>
              <a:t>New Pension System (NPS )</a:t>
            </a:r>
          </a:p>
          <a:p>
            <a:pPr marL="364332" indent="-281464" eaLnBrk="0" hangingPunct="0">
              <a:spcBef>
                <a:spcPts val="597"/>
              </a:spcBef>
              <a:buClr>
                <a:schemeClr val="accent1"/>
              </a:buClr>
              <a:buSzPct val="80000"/>
            </a:pPr>
            <a:r>
              <a:rPr lang="en-US" sz="3200" b="1" dirty="0">
                <a:latin typeface="Gill Sans MT" pitchFamily="34" charset="0"/>
              </a:rPr>
              <a:t>     </a:t>
            </a:r>
            <a:r>
              <a:rPr lang="en-US" sz="3200" b="1" dirty="0">
                <a:latin typeface="Gill Sans MT" pitchFamily="34" charset="0"/>
                <a:hlinkClick r:id="rId5"/>
              </a:rPr>
              <a:t>www.cgms.gov.in</a:t>
            </a:r>
            <a:r>
              <a:rPr lang="en-US" sz="3200" b="1" dirty="0">
                <a:latin typeface="Gill Sans MT" pitchFamily="34" charset="0"/>
              </a:rPr>
              <a:t> </a:t>
            </a:r>
          </a:p>
          <a:p>
            <a:pPr marL="364332" indent="-281464" eaLnBrk="0" hangingPunct="0">
              <a:spcBef>
                <a:spcPts val="597"/>
              </a:spcBef>
              <a:buClr>
                <a:schemeClr val="accent1"/>
              </a:buClr>
              <a:buSzPct val="80000"/>
            </a:pPr>
            <a:r>
              <a:rPr lang="en-IN" sz="3200" b="1" dirty="0">
                <a:latin typeface="Gill Sans MT" pitchFamily="34" charset="0"/>
              </a:rPr>
              <a:t>    www.nsdl.com</a:t>
            </a:r>
          </a:p>
          <a:p>
            <a:endParaRPr lang="en-US" dirty="0"/>
          </a:p>
        </p:txBody>
      </p:sp>
    </p:spTree>
    <p:extLst>
      <p:ext uri="{BB962C8B-B14F-4D97-AF65-F5344CB8AC3E}">
        <p14:creationId xmlns:p14="http://schemas.microsoft.com/office/powerpoint/2010/main" val="32675373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5442"/>
            <a:ext cx="8153400" cy="666108"/>
          </a:xfrm>
        </p:spPr>
        <p:txBody>
          <a:bodyPr>
            <a:normAutofit fontScale="90000"/>
          </a:bodyPr>
          <a:lstStyle/>
          <a:p>
            <a:pPr algn="ctr"/>
            <a:br>
              <a:rPr lang="en-US" dirty="0"/>
            </a:br>
            <a:r>
              <a:rPr lang="en-US" dirty="0">
                <a:solidFill>
                  <a:srgbClr val="0070C0"/>
                </a:solidFill>
              </a:rPr>
              <a:t>THANKYOU</a:t>
            </a:r>
          </a:p>
        </p:txBody>
      </p:sp>
      <p:sp>
        <p:nvSpPr>
          <p:cNvPr id="4" name="TextBox 3"/>
          <p:cNvSpPr txBox="1"/>
          <p:nvPr/>
        </p:nvSpPr>
        <p:spPr>
          <a:xfrm>
            <a:off x="342900" y="3571460"/>
            <a:ext cx="3390900" cy="1384995"/>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r>
              <a:rPr lang="en-US" sz="1400" b="1" dirty="0">
                <a:solidFill>
                  <a:schemeClr val="bg1"/>
                </a:solidFill>
              </a:rPr>
              <a:t>Reg. office :</a:t>
            </a:r>
          </a:p>
          <a:p>
            <a:pPr algn="ctr" fontAlgn="base"/>
            <a:r>
              <a:rPr lang="en-US" sz="1400" dirty="0">
                <a:solidFill>
                  <a:schemeClr val="bg1"/>
                </a:solidFill>
              </a:rPr>
              <a:t>Plot No-152-P, Sec-38, </a:t>
            </a:r>
            <a:r>
              <a:rPr lang="en-US" sz="1400" dirty="0" err="1">
                <a:solidFill>
                  <a:schemeClr val="bg1"/>
                </a:solidFill>
              </a:rPr>
              <a:t>Medicity</a:t>
            </a:r>
            <a:r>
              <a:rPr lang="en-US" sz="1400" dirty="0">
                <a:solidFill>
                  <a:schemeClr val="bg1"/>
                </a:solidFill>
              </a:rPr>
              <a:t> Road, Near Bakhtawar Singh Chowk, Gurgaon – 122001, Haryana, India</a:t>
            </a:r>
            <a:br>
              <a:rPr lang="en-US" sz="1400" dirty="0">
                <a:solidFill>
                  <a:schemeClr val="bg1"/>
                </a:solidFill>
              </a:rPr>
            </a:br>
            <a:r>
              <a:rPr lang="en-US" sz="1400" dirty="0">
                <a:solidFill>
                  <a:schemeClr val="bg1"/>
                </a:solidFill>
              </a:rPr>
              <a:t>Contact no. : 0124 – 2200689 +918287630833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28574"/>
            <a:ext cx="1295400" cy="11334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237835"/>
            <a:ext cx="3276600" cy="2333625"/>
          </a:xfrm>
          <a:prstGeom prst="rect">
            <a:avLst/>
          </a:prstGeom>
        </p:spPr>
      </p:pic>
      <p:sp>
        <p:nvSpPr>
          <p:cNvPr id="6" name="TextBox 5">
            <a:extLst>
              <a:ext uri="{FF2B5EF4-FFF2-40B4-BE49-F238E27FC236}">
                <a16:creationId xmlns:a16="http://schemas.microsoft.com/office/drawing/2014/main" id="{33296803-3192-474C-8582-4988F15A5F0E}"/>
              </a:ext>
            </a:extLst>
          </p:cNvPr>
          <p:cNvSpPr txBox="1"/>
          <p:nvPr/>
        </p:nvSpPr>
        <p:spPr>
          <a:xfrm>
            <a:off x="4876800" y="3571460"/>
            <a:ext cx="3390900" cy="1384995"/>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fontAlgn="base"/>
            <a:r>
              <a:rPr lang="en-US" sz="1400" b="1" dirty="0">
                <a:solidFill>
                  <a:schemeClr val="bg1"/>
                </a:solidFill>
              </a:rPr>
              <a:t>Branch Office:</a:t>
            </a:r>
          </a:p>
          <a:p>
            <a:pPr algn="ctr" fontAlgn="base"/>
            <a:r>
              <a:rPr lang="en-US" sz="1400" dirty="0">
                <a:solidFill>
                  <a:schemeClr val="bg1"/>
                </a:solidFill>
              </a:rPr>
              <a:t>Plot No-20-A, Sec-18, Old Delhi Road, Near Maruti gate no. 1 Gurgaon – 122001, Haryana, India</a:t>
            </a:r>
            <a:br>
              <a:rPr lang="en-US" sz="1400" dirty="0">
                <a:solidFill>
                  <a:schemeClr val="bg1"/>
                </a:solidFill>
              </a:rPr>
            </a:br>
            <a:r>
              <a:rPr lang="en-US" sz="1400" dirty="0">
                <a:solidFill>
                  <a:schemeClr val="bg1"/>
                </a:solidFill>
              </a:rPr>
              <a:t>Contact no. : +919953147497, +918168573253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71450"/>
            <a:ext cx="4343400" cy="571500"/>
          </a:xfrm>
        </p:spPr>
        <p:txBody>
          <a:bodyPr>
            <a:noAutofit/>
          </a:bodyPr>
          <a:lstStyle/>
          <a:p>
            <a:r>
              <a:rPr lang="en-US" sz="3200" dirty="0"/>
              <a:t>Is just saving is Enough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6350"/>
            <a:ext cx="9144000" cy="3867150"/>
          </a:xfrm>
        </p:spPr>
      </p:pic>
      <p:pic>
        <p:nvPicPr>
          <p:cNvPr id="5" name="Picture 4">
            <a:extLst>
              <a:ext uri="{FF2B5EF4-FFF2-40B4-BE49-F238E27FC236}">
                <a16:creationId xmlns:a16="http://schemas.microsoft.com/office/drawing/2014/main" id="{32B88CA6-BFA6-4574-B928-38AF07AAF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9050"/>
            <a:ext cx="1295400" cy="1133475"/>
          </a:xfrm>
          <a:prstGeom prst="rect">
            <a:avLst/>
          </a:prstGeom>
        </p:spPr>
      </p:pic>
    </p:spTree>
    <p:extLst>
      <p:ext uri="{BB962C8B-B14F-4D97-AF65-F5344CB8AC3E}">
        <p14:creationId xmlns:p14="http://schemas.microsoft.com/office/powerpoint/2010/main" val="176189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628650"/>
            <a:ext cx="5943600" cy="514112"/>
          </a:xfrm>
        </p:spPr>
        <p:txBody>
          <a:bodyPr>
            <a:noAutofit/>
          </a:bodyPr>
          <a:lstStyle/>
          <a:p>
            <a:r>
              <a:rPr lang="en-US" sz="3200" dirty="0"/>
              <a:t>  Is your investment can beat the inflation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6350"/>
            <a:ext cx="9143999" cy="3185517"/>
          </a:xfrm>
        </p:spPr>
      </p:pic>
      <p:pic>
        <p:nvPicPr>
          <p:cNvPr id="5" name="Picture 4">
            <a:extLst>
              <a:ext uri="{FF2B5EF4-FFF2-40B4-BE49-F238E27FC236}">
                <a16:creationId xmlns:a16="http://schemas.microsoft.com/office/drawing/2014/main" id="{817A769A-6852-4B80-B2AF-D0A1979B9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9050"/>
            <a:ext cx="1295400" cy="1133475"/>
          </a:xfrm>
          <a:prstGeom prst="rect">
            <a:avLst/>
          </a:prstGeom>
        </p:spPr>
      </p:pic>
    </p:spTree>
    <p:extLst>
      <p:ext uri="{BB962C8B-B14F-4D97-AF65-F5344CB8AC3E}">
        <p14:creationId xmlns:p14="http://schemas.microsoft.com/office/powerpoint/2010/main" val="337097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63.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Custom 51">
    <a:dk1>
      <a:srgbClr val="053C6D"/>
    </a:dk1>
    <a:lt1>
      <a:srgbClr val="FFFFFF"/>
    </a:lt1>
    <a:dk2>
      <a:srgbClr val="053C6D"/>
    </a:dk2>
    <a:lt2>
      <a:srgbClr val="053C6D"/>
    </a:lt2>
    <a:accent1>
      <a:srgbClr val="053C6D"/>
    </a:accent1>
    <a:accent2>
      <a:srgbClr val="D1CFBB"/>
    </a:accent2>
    <a:accent3>
      <a:srgbClr val="D1CFBB"/>
    </a:accent3>
    <a:accent4>
      <a:srgbClr val="D1CFBB"/>
    </a:accent4>
    <a:accent5>
      <a:srgbClr val="D1CFBB"/>
    </a:accent5>
    <a:accent6>
      <a:srgbClr val="053C6D"/>
    </a:accent6>
    <a:hlink>
      <a:srgbClr val="053C6D"/>
    </a:hlink>
    <a:folHlink>
      <a:srgbClr val="D1CFB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WidescreenPresentation</Template>
  <TotalTime>0</TotalTime>
  <Words>3393</Words>
  <Application>Microsoft Office PowerPoint</Application>
  <PresentationFormat>On-screen Show (16:9)</PresentationFormat>
  <Paragraphs>798</Paragraphs>
  <Slides>73</Slides>
  <Notes>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8" baseType="lpstr">
      <vt:lpstr>Arial</vt:lpstr>
      <vt:lpstr>Bookman Old Style</vt:lpstr>
      <vt:lpstr>Calibri</vt:lpstr>
      <vt:lpstr>Calibri Light</vt:lpstr>
      <vt:lpstr>Comic Sans MS</vt:lpstr>
      <vt:lpstr>Gill Sans MT</vt:lpstr>
      <vt:lpstr>Humanst521 BT</vt:lpstr>
      <vt:lpstr>Symbol</vt:lpstr>
      <vt:lpstr>Tahoma</vt:lpstr>
      <vt:lpstr>Times New Roman</vt:lpstr>
      <vt:lpstr>Tw Cen MT</vt:lpstr>
      <vt:lpstr>Wingdings</vt:lpstr>
      <vt:lpstr>Wingdings 2</vt:lpstr>
      <vt:lpstr>WidescreenPresentation</vt:lpstr>
      <vt:lpstr>Photo Editor Photo</vt:lpstr>
      <vt:lpstr>PowerPoint Presentation</vt:lpstr>
      <vt:lpstr>Content</vt:lpstr>
      <vt:lpstr>About Us</vt:lpstr>
      <vt:lpstr>PowerPoint Presentation</vt:lpstr>
      <vt:lpstr>Our USP</vt:lpstr>
      <vt:lpstr>            Why People Save Money </vt:lpstr>
      <vt:lpstr>PowerPoint Presentation</vt:lpstr>
      <vt:lpstr>Is just saving is Enough</vt:lpstr>
      <vt:lpstr>  Is your investment can beat the inflation</vt:lpstr>
      <vt:lpstr>PowerPoint Presentation</vt:lpstr>
      <vt:lpstr> India people are confused what to do ?</vt:lpstr>
      <vt:lpstr>                           Risk</vt:lpstr>
      <vt:lpstr>                  Three types of level Risk  </vt:lpstr>
      <vt:lpstr>                                        Where People Investing Money</vt:lpstr>
      <vt:lpstr>       Common Products</vt:lpstr>
      <vt:lpstr>PowerPoint Presentation</vt:lpstr>
      <vt:lpstr>                      What is Stock Market</vt:lpstr>
      <vt:lpstr>PowerPoint Presentation</vt:lpstr>
      <vt:lpstr>PowerPoint Presentation</vt:lpstr>
      <vt:lpstr>                Why to Invest in Stock Market</vt:lpstr>
      <vt:lpstr>               Top Mistakes for investment</vt:lpstr>
      <vt:lpstr>PowerPoint Presentation</vt:lpstr>
      <vt:lpstr>   Hierarchy of Stock Market</vt:lpstr>
      <vt:lpstr>PowerPoint Presentation</vt:lpstr>
      <vt:lpstr>                  What is Stock Exchange </vt:lpstr>
      <vt:lpstr>           Major Stock Exchange in the World</vt:lpstr>
      <vt:lpstr>                       Equity market</vt:lpstr>
      <vt:lpstr>                  Nifty - 50</vt:lpstr>
      <vt:lpstr>                   Equity market</vt:lpstr>
      <vt:lpstr>PowerPoint Presentation</vt:lpstr>
      <vt:lpstr>                   Primary Market</vt:lpstr>
      <vt:lpstr>PowerPoint Presentation</vt:lpstr>
      <vt:lpstr>PowerPoint Presentation</vt:lpstr>
      <vt:lpstr>PowerPoint Presentation</vt:lpstr>
      <vt:lpstr>               Classification of Securities</vt:lpstr>
      <vt:lpstr>PowerPoint Presentation</vt:lpstr>
      <vt:lpstr>                    Types of the Trading</vt:lpstr>
      <vt:lpstr>                    Difference</vt:lpstr>
      <vt:lpstr>PowerPoint Presentation</vt:lpstr>
      <vt:lpstr>PowerPoint Presentation</vt:lpstr>
      <vt:lpstr>RS. 1CR. V/S RE. 1</vt:lpstr>
      <vt:lpstr>RS. 1CR. V/S RE. 1</vt:lpstr>
      <vt:lpstr>PowerPoint Presentation</vt:lpstr>
      <vt:lpstr>PowerPoint Presentation</vt:lpstr>
      <vt:lpstr>PowerPoint Presentation</vt:lpstr>
      <vt:lpstr>PowerPoint Presentation</vt:lpstr>
      <vt:lpstr>PowerPoint Presentation</vt:lpstr>
      <vt:lpstr>PowerPoint Presentation</vt:lpstr>
      <vt:lpstr> Why to Make Career in BFSI</vt:lpstr>
      <vt:lpstr>Facts about BFSI Market </vt:lpstr>
      <vt:lpstr>Facts about BFSI Market</vt:lpstr>
      <vt:lpstr>Industry Speaks</vt:lpstr>
      <vt:lpstr>Designation, Roles &amp; Responsibilities</vt:lpstr>
      <vt:lpstr>Career Path</vt:lpstr>
      <vt:lpstr>     Pay Scale – BFSI Industry </vt:lpstr>
      <vt:lpstr>Banking Sector Structure in India</vt:lpstr>
      <vt:lpstr>Retail Banking </vt:lpstr>
      <vt:lpstr>Capital Market Structure</vt:lpstr>
      <vt:lpstr>Certifications &amp; Program</vt:lpstr>
      <vt:lpstr>NISM – SEBI’S Certifications</vt:lpstr>
      <vt:lpstr> How to Enroll for Certifications</vt:lpstr>
      <vt:lpstr>Internship &amp; Live Projects</vt:lpstr>
      <vt:lpstr>Potential Employer</vt:lpstr>
      <vt:lpstr>     Some Do’s and Don’ts</vt:lpstr>
      <vt:lpstr>                      Do's</vt:lpstr>
      <vt:lpstr>                           Don'ts : </vt:lpstr>
      <vt:lpstr>Complaints &amp; Grievance Handling at SEBI</vt:lpstr>
      <vt:lpstr>PowerPoint Presentation</vt:lpstr>
      <vt:lpstr>     SEBI Toll-free helpline service for investors </vt:lpstr>
      <vt:lpstr>On June 8, 2011, Sebi had commenced a new web-based centralised grievance redress system called as SCORES </vt:lpstr>
      <vt:lpstr>SCORE…</vt:lpstr>
      <vt:lpstr>SCORE…</vt:lpstr>
      <vt:lpstr> 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2017-12-15T07:35:24Z</dcterms:created>
  <dcterms:modified xsi:type="dcterms:W3CDTF">2020-02-02T00:51:26Z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